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709" r:id="rId1"/>
  </p:sldMasterIdLst>
  <p:notesMasterIdLst>
    <p:notesMasterId r:id="rId22"/>
  </p:notesMasterIdLst>
  <p:handoutMasterIdLst>
    <p:handoutMasterId r:id="rId23"/>
  </p:handoutMasterIdLst>
  <p:sldIdLst>
    <p:sldId id="672" r:id="rId2"/>
    <p:sldId id="673" r:id="rId3"/>
    <p:sldId id="674" r:id="rId4"/>
    <p:sldId id="751" r:id="rId5"/>
    <p:sldId id="752" r:id="rId6"/>
    <p:sldId id="743" r:id="rId7"/>
    <p:sldId id="739" r:id="rId8"/>
    <p:sldId id="770" r:id="rId9"/>
    <p:sldId id="742" r:id="rId10"/>
    <p:sldId id="762" r:id="rId11"/>
    <p:sldId id="763" r:id="rId12"/>
    <p:sldId id="766" r:id="rId13"/>
    <p:sldId id="764" r:id="rId14"/>
    <p:sldId id="767" r:id="rId15"/>
    <p:sldId id="769" r:id="rId16"/>
    <p:sldId id="768" r:id="rId17"/>
    <p:sldId id="759" r:id="rId18"/>
    <p:sldId id="760" r:id="rId19"/>
    <p:sldId id="761" r:id="rId20"/>
    <p:sldId id="737" r:id="rId21"/>
  </p:sldIdLst>
  <p:sldSz cx="9144000" cy="6858000" type="screen4x3"/>
  <p:notesSz cx="9144000" cy="6858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3310"/>
    <a:srgbClr val="6C4040"/>
    <a:srgbClr val="6699FF"/>
    <a:srgbClr val="FFFFFF"/>
    <a:srgbClr val="336600"/>
    <a:srgbClr val="9BFFFF"/>
    <a:srgbClr val="333399"/>
    <a:srgbClr val="97A22E"/>
    <a:srgbClr val="735D72"/>
    <a:srgbClr val="6A66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48" autoAdjust="0"/>
    <p:restoredTop sz="99383" autoAdjust="0"/>
  </p:normalViewPr>
  <p:slideViewPr>
    <p:cSldViewPr>
      <p:cViewPr>
        <p:scale>
          <a:sx n="75" d="100"/>
          <a:sy n="75" d="100"/>
        </p:scale>
        <p:origin x="-726" y="-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2"/>
    </p:cViewPr>
  </p:sorterViewPr>
  <p:notesViewPr>
    <p:cSldViewPr>
      <p:cViewPr varScale="1">
        <p:scale>
          <a:sx n="100" d="100"/>
          <a:sy n="100" d="100"/>
        </p:scale>
        <p:origin x="-108" y="-360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13FA3245-C637-486E-A3B2-B56F81823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0229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0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00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0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22FAFAB7-FB89-4EDB-B02D-23DE86DC2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32724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6090D-1CA8-49CF-8D2A-4B17F4F32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6239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34D89-21E7-483A-91FA-3D84584D2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237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02BCA-E88B-45E3-8115-C5F9A92FB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4023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52AB8-22FC-4B66-BFF8-93721468B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6021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A62EC-D1CE-4263-86B5-FB93E61EC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6431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4D138-7E4D-4ADF-A841-139E01458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2682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32B8-F071-4DBA-876A-281586A20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804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0864F-37D0-47C3-8D9B-167B63965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863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04904-B905-4D69-BFDA-CE7027352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494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D4E9A-D0E7-477C-9D33-221B0F0C9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374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4336E-5E41-4331-A456-92C234E2C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8683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1079E-5DD7-4507-AC86-126E6E372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3142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53B2F-ED1A-4439-9B56-8F1D4A2C4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39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BE137-B1E2-4B11-B043-A7A6FDA22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453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317D5-9DC5-4178-81BD-5C01AC063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312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BB510982-4B03-4856-A18F-B88265DBC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vyleague.ca/en/members/administration/publications/" TargetMode="External"/><Relationship Id="rId13" Type="http://schemas.openxmlformats.org/officeDocument/2006/relationships/hyperlink" Target="http://www.defence.gov.au/header/publications.htm" TargetMode="External"/><Relationship Id="rId18" Type="http://schemas.openxmlformats.org/officeDocument/2006/relationships/hyperlink" Target="http://www.iwar.org.uk/rma/index.htm" TargetMode="External"/><Relationship Id="rId3" Type="http://schemas.openxmlformats.org/officeDocument/2006/relationships/hyperlink" Target="http://www.forces.gc.ca/jag/publications/index-eng.asp" TargetMode="External"/><Relationship Id="rId7" Type="http://schemas.openxmlformats.org/officeDocument/2006/relationships/hyperlink" Target="http://www.army.forces.gc.ca/CAJ/publist-eng.asp" TargetMode="External"/><Relationship Id="rId12" Type="http://schemas.openxmlformats.org/officeDocument/2006/relationships/hyperlink" Target="http://alldownunder.com/australian-military/military-websites.htm" TargetMode="External"/><Relationship Id="rId17" Type="http://schemas.openxmlformats.org/officeDocument/2006/relationships/hyperlink" Target="http://www.iwar.org.uk/psyops/index.htm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://www.iwar.org.uk/military/index.htm" TargetMode="External"/><Relationship Id="rId20" Type="http://schemas.openxmlformats.org/officeDocument/2006/relationships/hyperlink" Target="http://www.raf.mod.uk/download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journal.forces.gc.ca/index-eng.asp#militaryLaw" TargetMode="External"/><Relationship Id="rId11" Type="http://schemas.openxmlformats.org/officeDocument/2006/relationships/hyperlink" Target="http://www.army.gov.au/Our-work/Information-for-industry" TargetMode="External"/><Relationship Id="rId5" Type="http://schemas.openxmlformats.org/officeDocument/2006/relationships/hyperlink" Target="http://www.forces.ca/en/media/documents#applicationforms-0" TargetMode="External"/><Relationship Id="rId15" Type="http://schemas.openxmlformats.org/officeDocument/2006/relationships/hyperlink" Target="http://www.army.mod.uk/Search.aspx?searchparameter" TargetMode="External"/><Relationship Id="rId10" Type="http://schemas.openxmlformats.org/officeDocument/2006/relationships/hyperlink" Target="http://www.adfjournal.adc.edu.au/site/journal_index.asp?browseby=issue" TargetMode="External"/><Relationship Id="rId19" Type="http://schemas.openxmlformats.org/officeDocument/2006/relationships/hyperlink" Target="http://www.iwar.org.uk/cyberterror/index.htm" TargetMode="External"/><Relationship Id="rId4" Type="http://schemas.openxmlformats.org/officeDocument/2006/relationships/hyperlink" Target="http://www.admfincs.forces.gc.ca/rp/index-eng.asp" TargetMode="External"/><Relationship Id="rId9" Type="http://schemas.openxmlformats.org/officeDocument/2006/relationships/hyperlink" Target="http://www.anao.gov.au/Publications" TargetMode="External"/><Relationship Id="rId14" Type="http://schemas.openxmlformats.org/officeDocument/2006/relationships/hyperlink" Target="http://www.defence.gov.au/coi/index.htm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smart-ip.net/geoip-xml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36164" y="3933056"/>
            <a:ext cx="846499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>
              <a:defRPr/>
            </a:pPr>
            <a:endParaRPr lang="ru-RU" sz="24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l">
              <a:defRPr/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 этап: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проведение исследований по п.п. 3.1-3.5 ТЗ, разработка фрагмента макета  программно-аппаратного комплекса (ПАК «Настройка-С»), разработка промежуточного научно-технического отчета</a:t>
            </a:r>
          </a:p>
          <a:p>
            <a:pPr algn="l">
              <a:defRPr/>
            </a:pPr>
            <a:endParaRPr lang="ru-RU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just">
              <a:defRPr/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Срок проведения: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1 марта 2012 г. - 15 января 2013 г.</a:t>
            </a: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just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764704"/>
            <a:ext cx="91440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C</a:t>
            </a:r>
            <a:r>
              <a:rPr lang="ru-RU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оставная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часть научно-исследовательской работы</a:t>
            </a:r>
          </a:p>
          <a:p>
            <a:pPr algn="ctr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«Исследование возможности разработки </a:t>
            </a:r>
            <a:endParaRPr lang="en-US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специальных программных средств поиска, размещения и визуализации специальной информации в информационных комплексах»</a:t>
            </a:r>
          </a:p>
          <a:p>
            <a:pPr algn="ctr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Шифр «Настройка-С»</a:t>
            </a:r>
          </a:p>
          <a:p>
            <a:pPr algn="ctr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192631"/>
            <a:ext cx="9144000" cy="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Метод поиска новостных сведений на известных источниках информации 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Методы поиска новостных сведений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8650514" y="0"/>
            <a:ext cx="493486" cy="290286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10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28596" y="1628800"/>
            <a:ext cx="2919268" cy="1944216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86356" y="2204864"/>
            <a:ext cx="2201468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2708920"/>
            <a:ext cx="22322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Новостные сведения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11960" y="1628800"/>
            <a:ext cx="4608512" cy="1944216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ru-RU" sz="1400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1681063"/>
            <a:ext cx="4464496" cy="30777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/>
              <a:t>Макет ПАК «Настройка-С»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948264" y="2200304"/>
            <a:ext cx="1800200" cy="1214446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/>
              <a:t>СПС </a:t>
            </a:r>
            <a:br>
              <a:rPr lang="ru-RU" sz="1400" dirty="0" smtClean="0"/>
            </a:br>
            <a:r>
              <a:rPr lang="ru-RU" sz="1400" dirty="0" smtClean="0"/>
              <a:t>классификации </a:t>
            </a:r>
            <a:br>
              <a:rPr lang="ru-RU" sz="1400" dirty="0" smtClean="0"/>
            </a:br>
            <a:r>
              <a:rPr lang="ru-RU" sz="1400" dirty="0" smtClean="0"/>
              <a:t>и размещения </a:t>
            </a:r>
            <a:br>
              <a:rPr lang="ru-RU" sz="1400" dirty="0" smtClean="0"/>
            </a:br>
            <a:r>
              <a:rPr lang="ru-RU" sz="1400" dirty="0" smtClean="0"/>
              <a:t>найденных </a:t>
            </a:r>
            <a:br>
              <a:rPr lang="ru-RU" sz="1400" dirty="0" smtClean="0"/>
            </a:br>
            <a:r>
              <a:rPr lang="ru-RU" sz="1400" dirty="0" smtClean="0"/>
              <a:t>сведений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60704" y="1628800"/>
            <a:ext cx="28871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Сеть Интернет</a:t>
            </a:r>
            <a:endParaRPr lang="ru-RU" sz="1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572000" y="2200304"/>
            <a:ext cx="1872208" cy="1214446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/>
              <a:t>СПС </a:t>
            </a:r>
            <a:br>
              <a:rPr lang="ru-RU" sz="1400" dirty="0" smtClean="0"/>
            </a:br>
            <a:r>
              <a:rPr lang="ru-RU" sz="1400" dirty="0" smtClean="0"/>
              <a:t>поиска в </a:t>
            </a:r>
            <a:br>
              <a:rPr lang="ru-RU" sz="1400" dirty="0" smtClean="0"/>
            </a:br>
            <a:r>
              <a:rPr lang="ru-RU" sz="1400" dirty="0" smtClean="0"/>
              <a:t>сети Интернет </a:t>
            </a:r>
            <a:br>
              <a:rPr lang="ru-RU" sz="1400" dirty="0" smtClean="0"/>
            </a:br>
            <a:r>
              <a:rPr lang="ru-RU" sz="1400" dirty="0" smtClean="0"/>
              <a:t>специальных </a:t>
            </a:r>
            <a:br>
              <a:rPr lang="ru-RU" sz="1400" dirty="0" smtClean="0"/>
            </a:br>
            <a:r>
              <a:rPr lang="ru-RU" sz="1400" dirty="0" smtClean="0"/>
              <a:t>сведений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787400" y="2204864"/>
            <a:ext cx="2200424" cy="307777"/>
          </a:xfrm>
          <a:prstGeom prst="rect">
            <a:avLst/>
          </a:prstGeom>
          <a:ln>
            <a:solidFill>
              <a:srgbClr val="7E5D5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Источник сведений</a:t>
            </a:r>
            <a:endParaRPr lang="ru-RU" sz="1400" dirty="0"/>
          </a:p>
        </p:txBody>
      </p:sp>
      <p:grpSp>
        <p:nvGrpSpPr>
          <p:cNvPr id="3" name="Группа 114"/>
          <p:cNvGrpSpPr/>
          <p:nvPr/>
        </p:nvGrpSpPr>
        <p:grpSpPr>
          <a:xfrm>
            <a:off x="1187624" y="2348880"/>
            <a:ext cx="7344816" cy="2913132"/>
            <a:chOff x="1187624" y="2348880"/>
            <a:chExt cx="7344816" cy="2913132"/>
          </a:xfrm>
        </p:grpSpPr>
        <p:cxnSp>
          <p:nvCxnSpPr>
            <p:cNvPr id="66" name="Прямая со стрелкой 65"/>
            <p:cNvCxnSpPr/>
            <p:nvPr/>
          </p:nvCxnSpPr>
          <p:spPr bwMode="auto">
            <a:xfrm flipH="1">
              <a:off x="2987824" y="2636912"/>
              <a:ext cx="1584176" cy="0"/>
            </a:xfrm>
            <a:prstGeom prst="straightConnector1">
              <a:avLst/>
            </a:prstGeom>
            <a:solidFill>
              <a:srgbClr val="FFF5CB"/>
            </a:solidFill>
            <a:ln w="38100" cap="flat" cmpd="sng" algn="ctr">
              <a:solidFill>
                <a:srgbClr val="7E5D5C"/>
              </a:solidFill>
              <a:prstDash val="dash"/>
              <a:round/>
              <a:headEnd type="arrow" w="med" len="med"/>
              <a:tailEnd type="arrow"/>
            </a:ln>
            <a:effectLst/>
          </p:spPr>
        </p:cxnSp>
        <p:sp>
          <p:nvSpPr>
            <p:cNvPr id="70" name="Прямоугольник 69"/>
            <p:cNvSpPr/>
            <p:nvPr/>
          </p:nvSpPr>
          <p:spPr>
            <a:xfrm>
              <a:off x="3563888" y="2348880"/>
              <a:ext cx="50405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7E5D5C"/>
                  </a:solidFill>
                </a:rPr>
                <a:t>1.1</a:t>
              </a:r>
              <a:endParaRPr lang="ru-RU" sz="1600" b="1" dirty="0">
                <a:solidFill>
                  <a:srgbClr val="7E5D5C"/>
                </a:solidFill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1187624" y="4077072"/>
              <a:ext cx="7344816" cy="1184940"/>
            </a:xfrm>
            <a:prstGeom prst="rect">
              <a:avLst/>
            </a:prstGeom>
            <a:solidFill>
              <a:srgbClr val="7E5D5C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ru-RU" sz="1400" dirty="0" smtClean="0">
                  <a:solidFill>
                    <a:schemeClr val="bg1"/>
                  </a:solidFill>
                </a:rPr>
                <a:t>1.1 Управление поиском и сбором новостных сведений:</a:t>
              </a:r>
            </a:p>
            <a:p>
              <a:pPr algn="l">
                <a:spcAft>
                  <a:spcPts val="600"/>
                </a:spcAft>
              </a:pPr>
              <a:r>
                <a:rPr lang="ru-RU" sz="1400" dirty="0" smtClean="0">
                  <a:solidFill>
                    <a:schemeClr val="bg1"/>
                  </a:solidFill>
                </a:rPr>
                <a:t>- выбор раздела источника информации для настройки сбора новостных сведений;</a:t>
              </a:r>
            </a:p>
            <a:p>
              <a:pPr algn="l">
                <a:spcAft>
                  <a:spcPts val="600"/>
                </a:spcAft>
              </a:pPr>
              <a:r>
                <a:rPr lang="ru-RU" sz="1400" dirty="0" smtClean="0">
                  <a:solidFill>
                    <a:schemeClr val="bg1"/>
                  </a:solidFill>
                </a:rPr>
                <a:t>- создание шаблона для сбора новостных сведений;</a:t>
              </a:r>
            </a:p>
            <a:p>
              <a:pPr algn="l">
                <a:spcAft>
                  <a:spcPts val="600"/>
                </a:spcAft>
              </a:pPr>
              <a:r>
                <a:rPr lang="ru-RU" sz="1400" dirty="0" smtClean="0">
                  <a:solidFill>
                    <a:schemeClr val="bg1"/>
                  </a:solidFill>
                </a:rPr>
                <a:t>- настройка  регламента сбора новостных сведений.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Группа 116"/>
          <p:cNvGrpSpPr/>
          <p:nvPr/>
        </p:nvGrpSpPr>
        <p:grpSpPr>
          <a:xfrm>
            <a:off x="467544" y="2492896"/>
            <a:ext cx="8424936" cy="2696527"/>
            <a:chOff x="467544" y="2492896"/>
            <a:chExt cx="8424936" cy="2696527"/>
          </a:xfrm>
        </p:grpSpPr>
        <p:cxnSp>
          <p:nvCxnSpPr>
            <p:cNvPr id="106" name="Прямая со стрелкой 105"/>
            <p:cNvCxnSpPr/>
            <p:nvPr/>
          </p:nvCxnSpPr>
          <p:spPr bwMode="auto">
            <a:xfrm>
              <a:off x="6444208" y="2852936"/>
              <a:ext cx="504056" cy="0"/>
            </a:xfrm>
            <a:prstGeom prst="straightConnector1">
              <a:avLst/>
            </a:prstGeom>
            <a:solidFill>
              <a:srgbClr val="FFF5CB"/>
            </a:solidFill>
            <a:ln w="38100" cap="flat" cmpd="sng" algn="ctr">
              <a:solidFill>
                <a:srgbClr val="7E5D5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3" name="TextBox 112"/>
            <p:cNvSpPr txBox="1"/>
            <p:nvPr/>
          </p:nvSpPr>
          <p:spPr>
            <a:xfrm>
              <a:off x="467544" y="3789040"/>
              <a:ext cx="8424936" cy="1400383"/>
            </a:xfrm>
            <a:prstGeom prst="rect">
              <a:avLst/>
            </a:prstGeom>
            <a:solidFill>
              <a:srgbClr val="7E5D5C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ru-RU" sz="1400" dirty="0" smtClean="0">
                  <a:solidFill>
                    <a:schemeClr val="bg1"/>
                  </a:solidFill>
                </a:rPr>
                <a:t>1.3 Перенос найденных сведений во внутренний контур и их обработка: </a:t>
              </a:r>
            </a:p>
            <a:p>
              <a:pPr algn="l">
                <a:spcAft>
                  <a:spcPts val="600"/>
                </a:spcAft>
                <a:buFontTx/>
                <a:buChar char="-"/>
              </a:pPr>
              <a:r>
                <a:rPr lang="ru-RU" sz="1400" dirty="0" smtClean="0">
                  <a:solidFill>
                    <a:schemeClr val="bg1"/>
                  </a:solidFill>
                </a:rPr>
                <a:t> накопление и индексирование файлов, текстовых представлений, аннотаций материалов новостных сведений, а также технических и </a:t>
              </a:r>
              <a:r>
                <a:rPr lang="ru-RU" sz="1400" dirty="0" err="1" smtClean="0">
                  <a:solidFill>
                    <a:schemeClr val="bg1"/>
                  </a:solidFill>
                </a:rPr>
                <a:t>геоиноформационных</a:t>
              </a:r>
              <a:r>
                <a:rPr lang="ru-RU" sz="1400" dirty="0" smtClean="0">
                  <a:solidFill>
                    <a:schemeClr val="bg1"/>
                  </a:solidFill>
                </a:rPr>
                <a:t> сведений;</a:t>
              </a:r>
            </a:p>
            <a:p>
              <a:pPr algn="l">
                <a:spcAft>
                  <a:spcPts val="600"/>
                </a:spcAft>
                <a:buFontTx/>
                <a:buChar char="-"/>
              </a:pPr>
              <a:r>
                <a:rPr lang="ru-RU" sz="1400" dirty="0" smtClean="0">
                  <a:solidFill>
                    <a:schemeClr val="bg1"/>
                  </a:solidFill>
                </a:rPr>
                <a:t> обогащение полученных новостных сведений справочными сведениями;</a:t>
              </a:r>
            </a:p>
            <a:p>
              <a:pPr algn="l">
                <a:spcAft>
                  <a:spcPts val="600"/>
                </a:spcAft>
              </a:pPr>
              <a:r>
                <a:rPr lang="ru-RU" sz="1400" dirty="0" smtClean="0">
                  <a:solidFill>
                    <a:schemeClr val="bg1"/>
                  </a:solidFill>
                </a:rPr>
                <a:t>- классификация и кластеризация текстов материалов новостных сведений.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6444208" y="2492896"/>
              <a:ext cx="50405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7E5D5C"/>
                  </a:solidFill>
                </a:rPr>
                <a:t>1.3</a:t>
              </a:r>
              <a:endParaRPr lang="ru-RU" sz="1600" b="1" dirty="0">
                <a:solidFill>
                  <a:srgbClr val="7E5D5C"/>
                </a:solidFill>
              </a:endParaRPr>
            </a:p>
          </p:txBody>
        </p:sp>
      </p:grp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3" cstate="print"/>
          <a:srcRect l="837" t="21800" r="2448" b="6615"/>
          <a:stretch>
            <a:fillRect/>
          </a:stretch>
        </p:blipFill>
        <p:spPr bwMode="auto">
          <a:xfrm>
            <a:off x="395536" y="1628800"/>
            <a:ext cx="8424936" cy="4594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Группа 162"/>
          <p:cNvGrpSpPr/>
          <p:nvPr/>
        </p:nvGrpSpPr>
        <p:grpSpPr>
          <a:xfrm>
            <a:off x="395536" y="1628800"/>
            <a:ext cx="8424936" cy="4422996"/>
            <a:chOff x="539553" y="1127988"/>
            <a:chExt cx="7200800" cy="3999386"/>
          </a:xfrm>
        </p:grpSpPr>
        <p:pic>
          <p:nvPicPr>
            <p:cNvPr id="164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8533" t="14114" r="10216" b="33157"/>
            <a:stretch>
              <a:fillRect/>
            </a:stretch>
          </p:blipFill>
          <p:spPr bwMode="auto">
            <a:xfrm>
              <a:off x="539553" y="1127988"/>
              <a:ext cx="7200800" cy="3581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5" name="Выноска 2 164"/>
            <p:cNvSpPr/>
            <p:nvPr/>
          </p:nvSpPr>
          <p:spPr bwMode="auto">
            <a:xfrm>
              <a:off x="683568" y="2636912"/>
              <a:ext cx="2160239" cy="288032"/>
            </a:xfrm>
            <a:prstGeom prst="borderCallout2">
              <a:avLst>
                <a:gd name="adj1" fmla="val 113371"/>
                <a:gd name="adj2" fmla="val 18932"/>
                <a:gd name="adj3" fmla="val 183091"/>
                <a:gd name="adj4" fmla="val 16409"/>
                <a:gd name="adj5" fmla="val 412964"/>
                <a:gd name="adj6" fmla="val 17049"/>
              </a:avLst>
            </a:prstGeom>
            <a:solidFill>
              <a:srgbClr val="FFF5CB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ru-RU" sz="1600" dirty="0" smtClean="0"/>
                <a:t>Ссылка на документ</a:t>
              </a:r>
            </a:p>
          </p:txBody>
        </p:sp>
        <p:sp>
          <p:nvSpPr>
            <p:cNvPr id="166" name="Выноска 2 165"/>
            <p:cNvSpPr/>
            <p:nvPr/>
          </p:nvSpPr>
          <p:spPr bwMode="auto">
            <a:xfrm>
              <a:off x="4202029" y="4839342"/>
              <a:ext cx="1008112" cy="288032"/>
            </a:xfrm>
            <a:prstGeom prst="borderCallout2">
              <a:avLst>
                <a:gd name="adj1" fmla="val 98254"/>
                <a:gd name="adj2" fmla="val -3912"/>
                <a:gd name="adj3" fmla="val 26878"/>
                <a:gd name="adj4" fmla="val -28607"/>
                <a:gd name="adj5" fmla="val -50636"/>
                <a:gd name="adj6" fmla="val -79606"/>
              </a:avLst>
            </a:prstGeom>
            <a:solidFill>
              <a:srgbClr val="FFF5CB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ru-RU" sz="1600" dirty="0" smtClean="0"/>
                <a:t>Тема</a:t>
              </a:r>
            </a:p>
          </p:txBody>
        </p:sp>
        <p:sp>
          <p:nvSpPr>
            <p:cNvPr id="167" name="Выноска 2 166"/>
            <p:cNvSpPr/>
            <p:nvPr/>
          </p:nvSpPr>
          <p:spPr bwMode="auto">
            <a:xfrm>
              <a:off x="2277677" y="4839342"/>
              <a:ext cx="1008112" cy="288032"/>
            </a:xfrm>
            <a:prstGeom prst="borderCallout2">
              <a:avLst>
                <a:gd name="adj1" fmla="val 93215"/>
                <a:gd name="adj2" fmla="val -11111"/>
                <a:gd name="adj3" fmla="val 47034"/>
                <a:gd name="adj4" fmla="val -40125"/>
                <a:gd name="adj5" fmla="val -50637"/>
                <a:gd name="adj6" fmla="val -62329"/>
              </a:avLst>
            </a:prstGeom>
            <a:solidFill>
              <a:srgbClr val="FFF5CB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ru-RU" sz="1600" dirty="0" smtClean="0"/>
                <a:t>Дата</a:t>
              </a:r>
            </a:p>
          </p:txBody>
        </p:sp>
      </p:grpSp>
      <p:grpSp>
        <p:nvGrpSpPr>
          <p:cNvPr id="17" name="Группа 167"/>
          <p:cNvGrpSpPr/>
          <p:nvPr/>
        </p:nvGrpSpPr>
        <p:grpSpPr>
          <a:xfrm>
            <a:off x="899592" y="1872208"/>
            <a:ext cx="7632848" cy="4752528"/>
            <a:chOff x="971600" y="1340768"/>
            <a:chExt cx="7632848" cy="4752528"/>
          </a:xfrm>
        </p:grpSpPr>
        <p:pic>
          <p:nvPicPr>
            <p:cNvPr id="169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71600" y="1340768"/>
              <a:ext cx="6627465" cy="4317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0" name="Выноска 2 169"/>
            <p:cNvSpPr/>
            <p:nvPr/>
          </p:nvSpPr>
          <p:spPr bwMode="auto">
            <a:xfrm>
              <a:off x="1115616" y="5805264"/>
              <a:ext cx="2088232" cy="288032"/>
            </a:xfrm>
            <a:prstGeom prst="borderCallout2">
              <a:avLst>
                <a:gd name="adj1" fmla="val -6445"/>
                <a:gd name="adj2" fmla="val 50746"/>
                <a:gd name="adj3" fmla="val -31641"/>
                <a:gd name="adj4" fmla="val 28511"/>
                <a:gd name="adj5" fmla="val -316393"/>
                <a:gd name="adj6" fmla="val 10333"/>
              </a:avLst>
            </a:prstGeom>
            <a:solidFill>
              <a:srgbClr val="FFF5CB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ru-RU" sz="1600" dirty="0" smtClean="0"/>
                <a:t>Созданный шаблон</a:t>
              </a:r>
            </a:p>
          </p:txBody>
        </p:sp>
        <p:sp>
          <p:nvSpPr>
            <p:cNvPr id="171" name="Выноска 2 170"/>
            <p:cNvSpPr/>
            <p:nvPr/>
          </p:nvSpPr>
          <p:spPr bwMode="auto">
            <a:xfrm>
              <a:off x="3419872" y="5805264"/>
              <a:ext cx="5184576" cy="288032"/>
            </a:xfrm>
            <a:prstGeom prst="borderCallout2">
              <a:avLst>
                <a:gd name="adj1" fmla="val -16524"/>
                <a:gd name="adj2" fmla="val 1561"/>
                <a:gd name="adj3" fmla="val -92111"/>
                <a:gd name="adj4" fmla="val -312"/>
                <a:gd name="adj5" fmla="val -205532"/>
                <a:gd name="adj6" fmla="val -944"/>
              </a:avLst>
            </a:prstGeom>
            <a:solidFill>
              <a:srgbClr val="FFF5CB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ru-RU" sz="1600" dirty="0" smtClean="0"/>
                <a:t>Выбор обработанных страниц для создания шаблона</a:t>
              </a:r>
            </a:p>
          </p:txBody>
        </p:sp>
        <p:sp>
          <p:nvSpPr>
            <p:cNvPr id="172" name="Выноска 2 171"/>
            <p:cNvSpPr/>
            <p:nvPr/>
          </p:nvSpPr>
          <p:spPr bwMode="auto">
            <a:xfrm>
              <a:off x="4932040" y="2636912"/>
              <a:ext cx="2592288" cy="288032"/>
            </a:xfrm>
            <a:prstGeom prst="borderCallout2">
              <a:avLst>
                <a:gd name="adj1" fmla="val 119532"/>
                <a:gd name="adj2" fmla="val 8280"/>
                <a:gd name="adj3" fmla="val 200159"/>
                <a:gd name="adj4" fmla="val 5287"/>
                <a:gd name="adj5" fmla="val 373967"/>
                <a:gd name="adj6" fmla="val -21381"/>
              </a:avLst>
            </a:prstGeom>
            <a:solidFill>
              <a:srgbClr val="FFF5CB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ru-RU" sz="1600" dirty="0" smtClean="0"/>
                <a:t>Обработанные страницы</a:t>
              </a:r>
            </a:p>
          </p:txBody>
        </p:sp>
        <p:sp>
          <p:nvSpPr>
            <p:cNvPr id="173" name="Скругленный прямоугольник 172"/>
            <p:cNvSpPr/>
            <p:nvPr/>
          </p:nvSpPr>
          <p:spPr bwMode="auto">
            <a:xfrm rot="5400000">
              <a:off x="2627783" y="4365105"/>
              <a:ext cx="1512169" cy="216025"/>
            </a:xfrm>
            <a:prstGeom prst="roundRect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5" name="Группа 161"/>
          <p:cNvGrpSpPr/>
          <p:nvPr/>
        </p:nvGrpSpPr>
        <p:grpSpPr>
          <a:xfrm>
            <a:off x="1023516" y="1988840"/>
            <a:ext cx="6296025" cy="3781425"/>
            <a:chOff x="539552" y="6858000"/>
            <a:chExt cx="6296025" cy="3781425"/>
          </a:xfrm>
        </p:grpSpPr>
        <p:sp>
          <p:nvSpPr>
            <p:cNvPr id="135" name="Скругленный прямоугольник 134"/>
            <p:cNvSpPr/>
            <p:nvPr/>
          </p:nvSpPr>
          <p:spPr bwMode="auto">
            <a:xfrm>
              <a:off x="971600" y="9018240"/>
              <a:ext cx="720080" cy="144016"/>
            </a:xfrm>
            <a:prstGeom prst="roundRect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54275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9552" y="6858000"/>
              <a:ext cx="6296025" cy="3781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0" name="Выноска 2 139"/>
            <p:cNvSpPr/>
            <p:nvPr/>
          </p:nvSpPr>
          <p:spPr bwMode="auto">
            <a:xfrm>
              <a:off x="3556997" y="8541568"/>
              <a:ext cx="3175243" cy="288032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47008"/>
                <a:gd name="adj6" fmla="val -63559"/>
              </a:avLst>
            </a:prstGeom>
            <a:solidFill>
              <a:srgbClr val="FFF5CB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ru-RU" sz="1600" dirty="0" smtClean="0"/>
                <a:t>Элементы для выделения</a:t>
              </a:r>
            </a:p>
          </p:txBody>
        </p:sp>
        <p:sp>
          <p:nvSpPr>
            <p:cNvPr id="138" name="Выноска 2 137"/>
            <p:cNvSpPr/>
            <p:nvPr/>
          </p:nvSpPr>
          <p:spPr bwMode="auto">
            <a:xfrm>
              <a:off x="3563888" y="7029400"/>
              <a:ext cx="3168352" cy="288032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23322"/>
                <a:gd name="adj6" fmla="val -63949"/>
              </a:avLst>
            </a:prstGeom>
            <a:solidFill>
              <a:srgbClr val="FFF5CB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Наименование</a:t>
              </a:r>
              <a:r>
                <a:rPr kumimoji="0" lang="ru-RU" sz="16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шаблона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9" name="Скругленный прямоугольник 138"/>
            <p:cNvSpPr/>
            <p:nvPr/>
          </p:nvSpPr>
          <p:spPr bwMode="auto">
            <a:xfrm>
              <a:off x="721669" y="7324414"/>
              <a:ext cx="720080" cy="179472"/>
            </a:xfrm>
            <a:prstGeom prst="roundRect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6" name="Скругленный прямоугольник 135"/>
            <p:cNvSpPr/>
            <p:nvPr/>
          </p:nvSpPr>
          <p:spPr bwMode="auto">
            <a:xfrm>
              <a:off x="736908" y="8154144"/>
              <a:ext cx="2736304" cy="171400"/>
            </a:xfrm>
            <a:prstGeom prst="roundRect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7" name="Выноска 2 136"/>
            <p:cNvSpPr/>
            <p:nvPr/>
          </p:nvSpPr>
          <p:spPr bwMode="auto">
            <a:xfrm>
              <a:off x="3563889" y="7893497"/>
              <a:ext cx="3168351" cy="288031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69635"/>
                <a:gd name="adj6" fmla="val -26690"/>
              </a:avLst>
            </a:prstGeom>
            <a:solidFill>
              <a:srgbClr val="FFF5CB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ru-RU" sz="1600" dirty="0" smtClean="0"/>
                <a:t>Регулярное выражение для </a:t>
              </a:r>
              <a:r>
                <a:rPr lang="en-US" sz="1600" dirty="0" smtClean="0"/>
                <a:t>URL</a:t>
              </a:r>
              <a:endParaRPr lang="ru-RU" sz="1600" dirty="0" smtClean="0"/>
            </a:p>
          </p:txBody>
        </p:sp>
        <p:sp>
          <p:nvSpPr>
            <p:cNvPr id="141" name="Выноска 2 140"/>
            <p:cNvSpPr/>
            <p:nvPr/>
          </p:nvSpPr>
          <p:spPr bwMode="auto">
            <a:xfrm>
              <a:off x="3564129" y="9477673"/>
              <a:ext cx="3165487" cy="288031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69474"/>
                <a:gd name="adj6" fmla="val -26970"/>
              </a:avLst>
            </a:prstGeom>
            <a:solidFill>
              <a:srgbClr val="FFF5CB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l"/>
              <a:r>
                <a:rPr lang="ru-RU" sz="1600" dirty="0" smtClean="0"/>
                <a:t>Путь к  элементу </a:t>
              </a:r>
              <a:r>
                <a:rPr lang="en-US" sz="1600" dirty="0" smtClean="0"/>
                <a:t>DOM </a:t>
              </a:r>
              <a:endParaRPr lang="ru-RU" sz="1600" dirty="0" smtClean="0"/>
            </a:p>
          </p:txBody>
        </p:sp>
        <p:sp>
          <p:nvSpPr>
            <p:cNvPr id="142" name="Скругленный прямоугольник 141"/>
            <p:cNvSpPr/>
            <p:nvPr/>
          </p:nvSpPr>
          <p:spPr bwMode="auto">
            <a:xfrm>
              <a:off x="1139597" y="9178509"/>
              <a:ext cx="5183455" cy="169291"/>
            </a:xfrm>
            <a:prstGeom prst="roundRect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0" name="Скругленный прямоугольник 159"/>
            <p:cNvSpPr/>
            <p:nvPr/>
          </p:nvSpPr>
          <p:spPr bwMode="auto">
            <a:xfrm>
              <a:off x="971601" y="9018240"/>
              <a:ext cx="648072" cy="144016"/>
            </a:xfrm>
            <a:prstGeom prst="roundRect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3" name="Выноска 2 52"/>
          <p:cNvSpPr/>
          <p:nvPr/>
        </p:nvSpPr>
        <p:spPr bwMode="auto">
          <a:xfrm>
            <a:off x="395536" y="1124744"/>
            <a:ext cx="8424936" cy="360040"/>
          </a:xfrm>
          <a:prstGeom prst="borderCallout2">
            <a:avLst>
              <a:gd name="adj1" fmla="val 53383"/>
              <a:gd name="adj2" fmla="val -111"/>
              <a:gd name="adj3" fmla="val 107256"/>
              <a:gd name="adj4" fmla="val 107"/>
              <a:gd name="adj5" fmla="val 96385"/>
              <a:gd name="adj6" fmla="val -144"/>
            </a:avLst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1600" dirty="0" smtClean="0"/>
              <a:t>Выбор раздела источника информации для настройки съема новостных сведений</a:t>
            </a:r>
          </a:p>
        </p:txBody>
      </p:sp>
      <p:sp>
        <p:nvSpPr>
          <p:cNvPr id="54" name="Выноска 2 53"/>
          <p:cNvSpPr/>
          <p:nvPr/>
        </p:nvSpPr>
        <p:spPr bwMode="auto">
          <a:xfrm>
            <a:off x="395536" y="1124744"/>
            <a:ext cx="8424936" cy="360040"/>
          </a:xfrm>
          <a:prstGeom prst="borderCallout2">
            <a:avLst>
              <a:gd name="adj1" fmla="val 53383"/>
              <a:gd name="adj2" fmla="val -111"/>
              <a:gd name="adj3" fmla="val 107256"/>
              <a:gd name="adj4" fmla="val 107"/>
              <a:gd name="adj5" fmla="val 96385"/>
              <a:gd name="adj6" fmla="val -144"/>
            </a:avLst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1600" dirty="0" smtClean="0"/>
              <a:t>Создание шаблона для автоматического съема новостных сведений</a:t>
            </a:r>
          </a:p>
        </p:txBody>
      </p:sp>
      <p:grpSp>
        <p:nvGrpSpPr>
          <p:cNvPr id="4" name="Группа 115"/>
          <p:cNvGrpSpPr/>
          <p:nvPr/>
        </p:nvGrpSpPr>
        <p:grpSpPr>
          <a:xfrm>
            <a:off x="1619672" y="2780928"/>
            <a:ext cx="5976664" cy="2839383"/>
            <a:chOff x="3563888" y="123548"/>
            <a:chExt cx="5976664" cy="2839383"/>
          </a:xfrm>
        </p:grpSpPr>
        <p:cxnSp>
          <p:nvCxnSpPr>
            <p:cNvPr id="100" name="Прямая со стрелкой 99"/>
            <p:cNvCxnSpPr/>
            <p:nvPr/>
          </p:nvCxnSpPr>
          <p:spPr bwMode="auto">
            <a:xfrm>
              <a:off x="4932040" y="411580"/>
              <a:ext cx="1584176" cy="0"/>
            </a:xfrm>
            <a:prstGeom prst="straightConnector1">
              <a:avLst/>
            </a:prstGeom>
            <a:solidFill>
              <a:srgbClr val="FFF5CB"/>
            </a:solidFill>
            <a:ln w="38100" cap="flat" cmpd="sng" algn="ctr">
              <a:solidFill>
                <a:srgbClr val="7E5D5C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105" name="Прямоугольник 104"/>
            <p:cNvSpPr/>
            <p:nvPr/>
          </p:nvSpPr>
          <p:spPr>
            <a:xfrm>
              <a:off x="5508104" y="123548"/>
              <a:ext cx="50405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7E5D5C"/>
                  </a:solidFill>
                </a:rPr>
                <a:t>1.2</a:t>
              </a:r>
              <a:endParaRPr lang="ru-RU" sz="1600" b="1" dirty="0">
                <a:solidFill>
                  <a:srgbClr val="7E5D5C"/>
                </a:solidFill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3563888" y="1131660"/>
              <a:ext cx="5976664" cy="1831271"/>
            </a:xfrm>
            <a:prstGeom prst="rect">
              <a:avLst/>
            </a:prstGeom>
            <a:solidFill>
              <a:srgbClr val="7E5D5C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ru-RU" sz="1400" dirty="0" smtClean="0">
                  <a:solidFill>
                    <a:schemeClr val="bg1"/>
                  </a:solidFill>
                </a:rPr>
                <a:t>1.2 Съем новостных сведений в автоматическом режиме, их обработка и обогащение: </a:t>
              </a:r>
            </a:p>
            <a:p>
              <a:pPr algn="l">
                <a:spcAft>
                  <a:spcPts val="600"/>
                </a:spcAft>
                <a:buFontTx/>
                <a:buChar char="-"/>
              </a:pPr>
              <a:r>
                <a:rPr lang="ru-RU" sz="1400" dirty="0" smtClean="0">
                  <a:solidFill>
                    <a:schemeClr val="bg1"/>
                  </a:solidFill>
                </a:rPr>
                <a:t> выделение текстов из файлов новостных сведений;</a:t>
              </a:r>
            </a:p>
            <a:p>
              <a:pPr algn="l">
                <a:spcAft>
                  <a:spcPts val="600"/>
                </a:spcAft>
                <a:buFontTx/>
                <a:buChar char="-"/>
              </a:pPr>
              <a:r>
                <a:rPr lang="ru-RU" sz="1400" dirty="0" smtClean="0">
                  <a:solidFill>
                    <a:schemeClr val="bg1"/>
                  </a:solidFill>
                </a:rPr>
                <a:t> выделение из текстов  информационных объектов (</a:t>
              </a:r>
              <a:r>
                <a:rPr lang="en-US" sz="1400" dirty="0" smtClean="0">
                  <a:solidFill>
                    <a:schemeClr val="bg1"/>
                  </a:solidFill>
                </a:rPr>
                <a:t>URL</a:t>
              </a:r>
              <a:r>
                <a:rPr lang="ru-RU" sz="1400" dirty="0" smtClean="0">
                  <a:solidFill>
                    <a:schemeClr val="bg1"/>
                  </a:solidFill>
                </a:rPr>
                <a:t>, наименований возможных источников информации, организаций, персон (подписантов), географических объектов);</a:t>
              </a:r>
            </a:p>
            <a:p>
              <a:pPr algn="l">
                <a:spcAft>
                  <a:spcPts val="600"/>
                </a:spcAft>
                <a:buFontTx/>
                <a:buChar char="-"/>
              </a:pPr>
              <a:r>
                <a:rPr lang="ru-RU" sz="1400" dirty="0" smtClean="0">
                  <a:solidFill>
                    <a:schemeClr val="bg1"/>
                  </a:solidFill>
                </a:rPr>
                <a:t> обогащение техническими и </a:t>
              </a:r>
              <a:r>
                <a:rPr lang="ru-RU" sz="1400" dirty="0" err="1" smtClean="0">
                  <a:solidFill>
                    <a:schemeClr val="bg1"/>
                  </a:solidFill>
                </a:rPr>
                <a:t>геоинформационными</a:t>
              </a:r>
              <a:r>
                <a:rPr lang="ru-RU" sz="1400" dirty="0" smtClean="0">
                  <a:solidFill>
                    <a:schemeClr val="bg1"/>
                  </a:solidFill>
                </a:rPr>
                <a:t> сведениями.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5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54" grpId="0" animBg="1"/>
      <p:bldP spid="5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116632"/>
            <a:ext cx="9144000" cy="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Метод поиска новостных сведений</a:t>
            </a:r>
            <a:r>
              <a:rPr lang="en-US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на неизвестных источниках информации 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8650514" y="0"/>
            <a:ext cx="493486" cy="290286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10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28596" y="1628800"/>
            <a:ext cx="2919268" cy="1944216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86356" y="2204864"/>
            <a:ext cx="2201468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2708920"/>
            <a:ext cx="22322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Новостные сведения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11960" y="1628800"/>
            <a:ext cx="4608512" cy="1944216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ru-RU" sz="1400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1681063"/>
            <a:ext cx="4464496" cy="30777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/>
              <a:t>Макет ПАК «Настройка-С»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948264" y="2200304"/>
            <a:ext cx="1800200" cy="1214446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/>
              <a:t>СПС </a:t>
            </a:r>
            <a:br>
              <a:rPr lang="ru-RU" sz="1400" dirty="0" smtClean="0"/>
            </a:br>
            <a:r>
              <a:rPr lang="ru-RU" sz="1400" dirty="0" smtClean="0"/>
              <a:t>классификации </a:t>
            </a:r>
            <a:br>
              <a:rPr lang="ru-RU" sz="1400" dirty="0" smtClean="0"/>
            </a:br>
            <a:r>
              <a:rPr lang="ru-RU" sz="1400" dirty="0" smtClean="0"/>
              <a:t>и размещения </a:t>
            </a:r>
            <a:br>
              <a:rPr lang="ru-RU" sz="1400" dirty="0" smtClean="0"/>
            </a:br>
            <a:r>
              <a:rPr lang="ru-RU" sz="1400" dirty="0" smtClean="0"/>
              <a:t>найденных </a:t>
            </a:r>
            <a:br>
              <a:rPr lang="ru-RU" sz="1400" dirty="0" smtClean="0"/>
            </a:br>
            <a:r>
              <a:rPr lang="ru-RU" sz="1400" dirty="0" smtClean="0"/>
              <a:t>сведений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60704" y="1628800"/>
            <a:ext cx="28871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Сеть Интернет</a:t>
            </a:r>
            <a:endParaRPr lang="ru-RU" sz="1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572000" y="2200304"/>
            <a:ext cx="1872208" cy="1214446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/>
              <a:t>СПС </a:t>
            </a:r>
            <a:br>
              <a:rPr lang="ru-RU" sz="1400" dirty="0" smtClean="0"/>
            </a:br>
            <a:r>
              <a:rPr lang="ru-RU" sz="1400" dirty="0" smtClean="0"/>
              <a:t>поиска в </a:t>
            </a:r>
            <a:br>
              <a:rPr lang="ru-RU" sz="1400" dirty="0" smtClean="0"/>
            </a:br>
            <a:r>
              <a:rPr lang="ru-RU" sz="1400" dirty="0" smtClean="0"/>
              <a:t>сети Интернет </a:t>
            </a:r>
            <a:br>
              <a:rPr lang="ru-RU" sz="1400" dirty="0" smtClean="0"/>
            </a:br>
            <a:r>
              <a:rPr lang="ru-RU" sz="1400" dirty="0" smtClean="0"/>
              <a:t>специальных </a:t>
            </a:r>
            <a:br>
              <a:rPr lang="ru-RU" sz="1400" dirty="0" smtClean="0"/>
            </a:br>
            <a:r>
              <a:rPr lang="ru-RU" sz="1400" dirty="0" smtClean="0"/>
              <a:t>сведений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787400" y="2204864"/>
            <a:ext cx="2200424" cy="307777"/>
          </a:xfrm>
          <a:prstGeom prst="rect">
            <a:avLst/>
          </a:prstGeom>
          <a:ln>
            <a:solidFill>
              <a:srgbClr val="7E5D5C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Источники сведений</a:t>
            </a:r>
            <a:endParaRPr lang="ru-RU" sz="1400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2051720" y="3414750"/>
            <a:ext cx="6840760" cy="2926221"/>
            <a:chOff x="2051720" y="3414750"/>
            <a:chExt cx="6840760" cy="2926221"/>
          </a:xfrm>
        </p:grpSpPr>
        <p:sp>
          <p:nvSpPr>
            <p:cNvPr id="52" name="TextBox 51"/>
            <p:cNvSpPr txBox="1"/>
            <p:nvPr/>
          </p:nvSpPr>
          <p:spPr>
            <a:xfrm>
              <a:off x="2051720" y="4725144"/>
              <a:ext cx="6840760" cy="1615827"/>
            </a:xfrm>
            <a:prstGeom prst="rect">
              <a:avLst/>
            </a:prstGeom>
            <a:solidFill>
              <a:srgbClr val="7E5D5C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ru-RU" sz="1400" dirty="0" smtClean="0">
                  <a:solidFill>
                    <a:schemeClr val="bg1"/>
                  </a:solidFill>
                </a:rPr>
                <a:t>2.1 Печать и передача во внешний контур критериев поиска, полученных в результате обработки  новостных сведений из известных источников: </a:t>
              </a:r>
            </a:p>
            <a:p>
              <a:pPr algn="l">
                <a:spcAft>
                  <a:spcPts val="600"/>
                </a:spcAft>
                <a:buFontTx/>
                <a:buChar char="-"/>
              </a:pPr>
              <a:r>
                <a:rPr lang="ru-RU" sz="1400" dirty="0" smtClean="0">
                  <a:solidFill>
                    <a:schemeClr val="bg1"/>
                  </a:solidFill>
                </a:rPr>
                <a:t> упоминаемые </a:t>
              </a:r>
              <a:r>
                <a:rPr lang="en-US" sz="1400" dirty="0" smtClean="0">
                  <a:solidFill>
                    <a:schemeClr val="bg1"/>
                  </a:solidFill>
                </a:rPr>
                <a:t>URL </a:t>
              </a:r>
              <a:r>
                <a:rPr lang="ru-RU" sz="1400" dirty="0" smtClean="0">
                  <a:solidFill>
                    <a:schemeClr val="bg1"/>
                  </a:solidFill>
                </a:rPr>
                <a:t>адреса, названия возможных источников информации, персоны (подписанты), организации;</a:t>
              </a:r>
            </a:p>
            <a:p>
              <a:pPr algn="l">
                <a:spcAft>
                  <a:spcPts val="600"/>
                </a:spcAft>
                <a:buFontTx/>
                <a:buChar char="-"/>
              </a:pPr>
              <a:r>
                <a:rPr lang="ru-RU" sz="1400" dirty="0" smtClean="0">
                  <a:solidFill>
                    <a:schemeClr val="bg1"/>
                  </a:solidFill>
                </a:rPr>
                <a:t> аннотации материалов;</a:t>
              </a:r>
            </a:p>
            <a:p>
              <a:pPr algn="l">
                <a:spcAft>
                  <a:spcPts val="600"/>
                </a:spcAft>
              </a:pPr>
              <a:r>
                <a:rPr lang="ru-RU" sz="1400" dirty="0" smtClean="0">
                  <a:solidFill>
                    <a:schemeClr val="bg1"/>
                  </a:solidFill>
                </a:rPr>
                <a:t>- ключевые слова кластеров текстов.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28" name="Группа 27"/>
            <p:cNvGrpSpPr/>
            <p:nvPr/>
          </p:nvGrpSpPr>
          <p:grpSpPr>
            <a:xfrm>
              <a:off x="5508104" y="3414750"/>
              <a:ext cx="2952328" cy="1310394"/>
              <a:chOff x="5508104" y="3414750"/>
              <a:chExt cx="2952328" cy="1310394"/>
            </a:xfrm>
          </p:grpSpPr>
          <p:cxnSp>
            <p:nvCxnSpPr>
              <p:cNvPr id="106" name="Прямая со стрелкой 105"/>
              <p:cNvCxnSpPr>
                <a:stCxn id="20" idx="2"/>
              </p:cNvCxnSpPr>
              <p:nvPr/>
            </p:nvCxnSpPr>
            <p:spPr bwMode="auto">
              <a:xfrm rot="16200000" flipH="1">
                <a:off x="5987033" y="2935821"/>
                <a:ext cx="698326" cy="1656184"/>
              </a:xfrm>
              <a:prstGeom prst="bentConnector2">
                <a:avLst/>
              </a:prstGeom>
              <a:solidFill>
                <a:srgbClr val="FFF5CB"/>
              </a:solidFill>
              <a:ln w="38100" cap="flat" cmpd="sng" algn="ctr">
                <a:solidFill>
                  <a:srgbClr val="7E5D5C"/>
                </a:solidFill>
                <a:prstDash val="solid"/>
                <a:round/>
                <a:headEnd type="arrow" w="med" len="med"/>
                <a:tailEnd type="none"/>
              </a:ln>
              <a:effectLst/>
            </p:spPr>
          </p:cxnSp>
          <p:cxnSp>
            <p:nvCxnSpPr>
              <p:cNvPr id="71" name="Прямая со стрелкой 70"/>
              <p:cNvCxnSpPr>
                <a:endCxn id="14" idx="2"/>
              </p:cNvCxnSpPr>
              <p:nvPr/>
            </p:nvCxnSpPr>
            <p:spPr bwMode="auto">
              <a:xfrm flipH="1" flipV="1">
                <a:off x="7848364" y="3414750"/>
                <a:ext cx="236" cy="404775"/>
              </a:xfrm>
              <a:prstGeom prst="straightConnector1">
                <a:avLst/>
              </a:prstGeom>
              <a:solidFill>
                <a:srgbClr val="FFF5CB"/>
              </a:solidFill>
              <a:ln w="38100" cap="flat" cmpd="sng" algn="ctr">
                <a:solidFill>
                  <a:srgbClr val="7E5D5C"/>
                </a:solidFill>
                <a:prstDash val="solid"/>
                <a:round/>
                <a:headEnd type="arrow" w="med" len="med"/>
                <a:tailEnd type="none"/>
              </a:ln>
              <a:effectLst/>
            </p:spPr>
          </p:cxnSp>
          <p:sp>
            <p:nvSpPr>
              <p:cNvPr id="72" name="Прямоугольник 71"/>
              <p:cNvSpPr/>
              <p:nvPr/>
            </p:nvSpPr>
            <p:spPr>
              <a:xfrm>
                <a:off x="7956376" y="3573016"/>
                <a:ext cx="504056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rgbClr val="7E5D5C"/>
                    </a:solidFill>
                  </a:rPr>
                  <a:t>2.1</a:t>
                </a:r>
                <a:endParaRPr lang="ru-RU" sz="1600" b="1" dirty="0">
                  <a:solidFill>
                    <a:srgbClr val="7E5D5C"/>
                  </a:solidFill>
                </a:endParaRPr>
              </a:p>
            </p:txBody>
          </p:sp>
          <p:graphicFrame>
            <p:nvGraphicFramePr>
              <p:cNvPr id="56323" name="Object 3"/>
              <p:cNvGraphicFramePr>
                <a:graphicFrameLocks noChangeAspect="1"/>
              </p:cNvGraphicFramePr>
              <p:nvPr/>
            </p:nvGraphicFramePr>
            <p:xfrm>
              <a:off x="7164288" y="3809157"/>
              <a:ext cx="1238250" cy="915987"/>
            </p:xfrm>
            <a:graphic>
              <a:graphicData uri="http://schemas.openxmlformats.org/presentationml/2006/ole">
                <p:oleObj spid="_x0000_s56323" name="Visio" r:id="rId4" imgW="1238081" imgH="916190" progId="Visio.Drawing.11">
                  <p:embed/>
                </p:oleObj>
              </a:graphicData>
            </a:graphic>
          </p:graphicFrame>
        </p:grpSp>
      </p:grp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-5184" y="6673552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Методы поиска новостных сведений</a:t>
            </a:r>
          </a:p>
        </p:txBody>
      </p:sp>
      <p:grpSp>
        <p:nvGrpSpPr>
          <p:cNvPr id="35" name="Группа 34"/>
          <p:cNvGrpSpPr/>
          <p:nvPr/>
        </p:nvGrpSpPr>
        <p:grpSpPr>
          <a:xfrm>
            <a:off x="467544" y="2514382"/>
            <a:ext cx="6336704" cy="3398316"/>
            <a:chOff x="467544" y="2514382"/>
            <a:chExt cx="6336704" cy="3398316"/>
          </a:xfrm>
        </p:grpSpPr>
        <p:cxnSp>
          <p:nvCxnSpPr>
            <p:cNvPr id="66" name="Прямая со стрелкой 65"/>
            <p:cNvCxnSpPr>
              <a:stCxn id="20" idx="1"/>
            </p:cNvCxnSpPr>
            <p:nvPr/>
          </p:nvCxnSpPr>
          <p:spPr bwMode="auto">
            <a:xfrm flipH="1">
              <a:off x="3348038" y="2807527"/>
              <a:ext cx="1223962" cy="7111"/>
            </a:xfrm>
            <a:prstGeom prst="straightConnector1">
              <a:avLst/>
            </a:prstGeom>
            <a:solidFill>
              <a:srgbClr val="FFF5CB"/>
            </a:solidFill>
            <a:ln w="38100" cap="flat" cmpd="sng" algn="ctr">
              <a:solidFill>
                <a:srgbClr val="7E5D5C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70" name="Прямоугольник 69"/>
            <p:cNvSpPr/>
            <p:nvPr/>
          </p:nvSpPr>
          <p:spPr>
            <a:xfrm>
              <a:off x="3635896" y="2514382"/>
              <a:ext cx="50405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7E5D5C"/>
                  </a:solidFill>
                </a:rPr>
                <a:t>2.2</a:t>
              </a:r>
              <a:endParaRPr lang="ru-RU" sz="1600" b="1" dirty="0">
                <a:solidFill>
                  <a:srgbClr val="7E5D5C"/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67544" y="3789040"/>
              <a:ext cx="6336704" cy="2123658"/>
            </a:xfrm>
            <a:prstGeom prst="rect">
              <a:avLst/>
            </a:prstGeom>
            <a:solidFill>
              <a:srgbClr val="7E5D5C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ru-RU" sz="1400" dirty="0" smtClean="0">
                  <a:solidFill>
                    <a:schemeClr val="bg1"/>
                  </a:solidFill>
                </a:rPr>
                <a:t>2.2 Поиск новых источников новостных сведений в сети Интернет,  на основе полученных критериев  с применением </a:t>
              </a:r>
              <a:r>
                <a:rPr lang="ru-RU" sz="1400" dirty="0" err="1" smtClean="0">
                  <a:solidFill>
                    <a:schemeClr val="bg1"/>
                  </a:solidFill>
                </a:rPr>
                <a:t>метапоисковой</a:t>
              </a:r>
              <a:r>
                <a:rPr lang="ru-RU" sz="1400" dirty="0" smtClean="0">
                  <a:solidFill>
                    <a:schemeClr val="bg1"/>
                  </a:solidFill>
                </a:rPr>
                <a:t> системы:</a:t>
              </a:r>
            </a:p>
            <a:p>
              <a:pPr algn="l">
                <a:spcAft>
                  <a:spcPts val="600"/>
                </a:spcAft>
                <a:buFontTx/>
                <a:buChar char="-"/>
              </a:pPr>
              <a:r>
                <a:rPr lang="ru-RU" sz="1400" dirty="0" smtClean="0">
                  <a:solidFill>
                    <a:schemeClr val="bg1"/>
                  </a:solidFill>
                </a:rPr>
                <a:t> одновременное использование нескольких поисковых систем (например: </a:t>
              </a:r>
              <a:r>
                <a:rPr lang="en-US" sz="1400" dirty="0" smtClean="0">
                  <a:solidFill>
                    <a:schemeClr val="bg1"/>
                  </a:solidFill>
                </a:rPr>
                <a:t>Google</a:t>
              </a:r>
              <a:r>
                <a:rPr lang="ru-RU" sz="1400" dirty="0" smtClean="0">
                  <a:solidFill>
                    <a:schemeClr val="bg1"/>
                  </a:solidFill>
                </a:rPr>
                <a:t>, </a:t>
              </a:r>
              <a:r>
                <a:rPr lang="en-US" sz="1400" dirty="0" smtClean="0">
                  <a:solidFill>
                    <a:schemeClr val="bg1"/>
                  </a:solidFill>
                </a:rPr>
                <a:t>Bing</a:t>
              </a:r>
              <a:r>
                <a:rPr lang="ru-RU" sz="1400" dirty="0" smtClean="0">
                  <a:solidFill>
                    <a:schemeClr val="bg1"/>
                  </a:solidFill>
                </a:rPr>
                <a:t>, </a:t>
              </a:r>
              <a:r>
                <a:rPr lang="en-US" sz="1400" dirty="0" smtClean="0">
                  <a:solidFill>
                    <a:schemeClr val="bg1"/>
                  </a:solidFill>
                </a:rPr>
                <a:t>Yahoo!</a:t>
              </a:r>
              <a:r>
                <a:rPr lang="ru-RU" sz="1400" dirty="0" smtClean="0">
                  <a:solidFill>
                    <a:schemeClr val="bg1"/>
                  </a:solidFill>
                </a:rPr>
                <a:t>);</a:t>
              </a:r>
            </a:p>
            <a:p>
              <a:pPr algn="l">
                <a:spcAft>
                  <a:spcPts val="600"/>
                </a:spcAft>
                <a:buFontTx/>
                <a:buChar char="-"/>
              </a:pPr>
              <a:r>
                <a:rPr lang="ru-RU" sz="1400" dirty="0" smtClean="0">
                  <a:solidFill>
                    <a:schemeClr val="bg1"/>
                  </a:solidFill>
                </a:rPr>
                <a:t> трансляция критериев поиска в язык запросов используемых поисковых систем;</a:t>
              </a:r>
            </a:p>
            <a:p>
              <a:pPr algn="l">
                <a:spcAft>
                  <a:spcPts val="600"/>
                </a:spcAft>
                <a:buFontTx/>
                <a:buChar char="-"/>
              </a:pPr>
              <a:r>
                <a:rPr lang="ru-RU" sz="1400" dirty="0" smtClean="0">
                  <a:solidFill>
                    <a:schemeClr val="bg1"/>
                  </a:solidFill>
                </a:rPr>
                <a:t> удаление дублирования ссылок на полученные результаты поиска;</a:t>
              </a:r>
            </a:p>
            <a:p>
              <a:pPr algn="l">
                <a:spcAft>
                  <a:spcPts val="600"/>
                </a:spcAft>
                <a:buFontTx/>
                <a:buChar char="-"/>
              </a:pPr>
              <a:r>
                <a:rPr lang="ru-RU" sz="1400" dirty="0" smtClean="0">
                  <a:solidFill>
                    <a:schemeClr val="bg1"/>
                  </a:solidFill>
                </a:rPr>
                <a:t> объединение и ранжирование результатов в общем списке.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120623"/>
            <a:ext cx="8894948" cy="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Загрузка во внутренний контур макета  </a:t>
            </a:r>
            <a:b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ПАК «Настройка-С» базы знаний </a:t>
            </a:r>
            <a:r>
              <a:rPr lang="ru-RU" sz="28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DBpedia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50514" y="0"/>
            <a:ext cx="493486" cy="290286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11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Методы поиска справочных сведений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825262" y="1500174"/>
            <a:ext cx="3929090" cy="1928826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68204" y="1571612"/>
            <a:ext cx="2571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Макет ПАК «Настройка-С»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5111014" y="2143116"/>
            <a:ext cx="3357586" cy="1143008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53890" y="2214554"/>
            <a:ext cx="3071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СПС классификации и размещения найденных сведений </a:t>
            </a:r>
            <a:endParaRPr lang="ru-RU" sz="1400" dirty="0"/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395536" y="1494309"/>
            <a:ext cx="2919268" cy="1944216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753296" y="2060848"/>
            <a:ext cx="2201468" cy="108012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7644" y="1484784"/>
            <a:ext cx="28871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Сеть Интернет</a:t>
            </a:r>
            <a:endParaRPr lang="ru-RU" sz="1400" dirty="0"/>
          </a:p>
        </p:txBody>
      </p:sp>
      <p:sp>
        <p:nvSpPr>
          <p:cNvPr id="32" name="Стрелка вправо 31"/>
          <p:cNvSpPr/>
          <p:nvPr/>
        </p:nvSpPr>
        <p:spPr bwMode="auto">
          <a:xfrm>
            <a:off x="2987824" y="2420888"/>
            <a:ext cx="2088232" cy="2880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eaLnBrk="1" latinLnBrk="0" hangingPunct="1">
              <a:lnSpc>
                <a:spcPct val="100000"/>
              </a:lnSpc>
              <a:spcAft>
                <a:spcPts val="1000"/>
              </a:spcAft>
              <a:buClrTx/>
              <a:buSzTx/>
              <a:buFontTx/>
              <a:buNone/>
              <a:tabLst/>
            </a:pPr>
            <a:endParaRPr lang="ru-RU" sz="1800" smtClean="0">
              <a:latin typeface="+mj-lt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204864"/>
            <a:ext cx="20717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400" dirty="0" smtClean="0"/>
              <a:t>База знаний </a:t>
            </a:r>
            <a:r>
              <a:rPr lang="ru-RU" sz="1400" dirty="0" err="1" smtClean="0"/>
              <a:t>DBpedia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6"/>
            <a:ext cx="7228694" cy="5557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040627"/>
            <a:ext cx="2643206" cy="17527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" name="AutoShape 2"/>
          <p:cNvSpPr>
            <a:spLocks noChangeArrowheads="1"/>
          </p:cNvSpPr>
          <p:nvPr/>
        </p:nvSpPr>
        <p:spPr bwMode="auto">
          <a:xfrm>
            <a:off x="5856744" y="2515599"/>
            <a:ext cx="2928958" cy="571504"/>
          </a:xfrm>
          <a:prstGeom prst="wedgeRoundRectCallout">
            <a:avLst>
              <a:gd name="adj1" fmla="val -169858"/>
              <a:gd name="adj2" fmla="val 12144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Описание предметной области (файл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в формате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OWL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AutoShape 2"/>
          <p:cNvSpPr>
            <a:spLocks noChangeArrowheads="1"/>
          </p:cNvSpPr>
          <p:nvPr/>
        </p:nvSpPr>
        <p:spPr bwMode="auto">
          <a:xfrm>
            <a:off x="3923928" y="2289315"/>
            <a:ext cx="4752528" cy="3456384"/>
          </a:xfrm>
          <a:prstGeom prst="wedgeRoundRectCallout">
            <a:avLst>
              <a:gd name="adj1" fmla="val -75430"/>
              <a:gd name="adj2" fmla="val -5550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Текущая версия </a:t>
            </a:r>
            <a:r>
              <a:rPr lang="ru-RU" sz="1400" dirty="0" err="1" smtClean="0">
                <a:latin typeface="Times New Roman" pitchFamily="18" charset="0"/>
                <a:cs typeface="Arial" pitchFamily="34" charset="0"/>
              </a:rPr>
              <a:t>Dbpedia</a:t>
            </a: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 по состоянию на август</a:t>
            </a:r>
            <a:br>
              <a:rPr lang="ru-RU" sz="1400" dirty="0" smtClean="0">
                <a:latin typeface="Times New Roman" pitchFamily="18" charset="0"/>
                <a:cs typeface="Arial" pitchFamily="34" charset="0"/>
              </a:rPr>
            </a:b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 2012 г. описывает 3,77 млн. понятий, из которых 2,35 млн. классифицируются в соответствии онтологией, в том числе:</a:t>
            </a:r>
          </a:p>
          <a:p>
            <a:pPr lvl="0" algn="l"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- 764000 персоналий, </a:t>
            </a:r>
          </a:p>
          <a:p>
            <a:pPr lvl="0" algn="l"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- 573000 мест (в том числе 387000 населенных пунктов), </a:t>
            </a:r>
          </a:p>
          <a:p>
            <a:pPr lvl="0" algn="l">
              <a:spcAft>
                <a:spcPts val="1000"/>
              </a:spcAft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192000 организаций (в том числе в 45000 компаний и 42000 образовательных учреждений). </a:t>
            </a:r>
          </a:p>
          <a:p>
            <a:pPr lvl="0" algn="l"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Имеются локализованные версии </a:t>
            </a:r>
            <a:r>
              <a:rPr lang="ru-RU" sz="1400" dirty="0" err="1" smtClean="0">
                <a:latin typeface="Times New Roman" pitchFamily="18" charset="0"/>
                <a:cs typeface="Arial" pitchFamily="34" charset="0"/>
              </a:rPr>
              <a:t>DBpedia</a:t>
            </a: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 на 111 языках мира, все эти версии вместе описывают 20,8 млн. понятий.</a:t>
            </a:r>
          </a:p>
          <a:p>
            <a:pPr lvl="0" algn="l">
              <a:spcAft>
                <a:spcPts val="1000"/>
              </a:spcAft>
              <a:buFontTx/>
              <a:buChar char="-"/>
            </a:pPr>
            <a:endParaRPr lang="ru-RU" sz="1400" dirty="0" smtClean="0"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3934" y="3813926"/>
            <a:ext cx="2509841" cy="1625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5856744" y="3229979"/>
            <a:ext cx="2928958" cy="571504"/>
          </a:xfrm>
          <a:prstGeom prst="wedgeRoundRectCallout">
            <a:avLst>
              <a:gd name="adj1" fmla="val -150682"/>
              <a:gd name="adj2" fmla="val 1823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Канонические наборы данных </a:t>
            </a:r>
            <a:br>
              <a:rPr lang="ru-RU" sz="1400" dirty="0" smtClean="0">
                <a:latin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(файлы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в форматах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NT, NQ, TTL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6414" y="4814058"/>
            <a:ext cx="2686539" cy="16430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" name="AutoShape 2"/>
          <p:cNvSpPr>
            <a:spLocks noChangeArrowheads="1"/>
          </p:cNvSpPr>
          <p:nvPr/>
        </p:nvSpPr>
        <p:spPr bwMode="auto">
          <a:xfrm>
            <a:off x="3213538" y="4087235"/>
            <a:ext cx="2928958" cy="714380"/>
          </a:xfrm>
          <a:prstGeom prst="wedgeRoundRectCallout">
            <a:avLst>
              <a:gd name="adj1" fmla="val -58667"/>
              <a:gd name="adj2" fmla="val -8820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ru-RU" sz="1400" dirty="0">
                <a:latin typeface="Times New Roman" pitchFamily="18" charset="0"/>
                <a:cs typeface="Arial" pitchFamily="34" charset="0"/>
              </a:rPr>
              <a:t>Интернационализированные </a:t>
            </a: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набор</a:t>
            </a:r>
            <a:r>
              <a:rPr lang="ru-RU" sz="1400" dirty="0">
                <a:latin typeface="Times New Roman" pitchFamily="18" charset="0"/>
                <a:cs typeface="Arial" pitchFamily="34" charset="0"/>
              </a:rPr>
              <a:t>ы</a:t>
            </a: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1400" dirty="0">
                <a:latin typeface="Times New Roman" pitchFamily="18" charset="0"/>
                <a:cs typeface="Arial" pitchFamily="34" charset="0"/>
              </a:rPr>
              <a:t>данных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(файлы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в форматах 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NT, NQ, TTL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21"/>
          <p:cNvGrpSpPr/>
          <p:nvPr/>
        </p:nvGrpSpPr>
        <p:grpSpPr>
          <a:xfrm>
            <a:off x="6714000" y="3790041"/>
            <a:ext cx="1643074" cy="1856151"/>
            <a:chOff x="6858016" y="3501675"/>
            <a:chExt cx="1643074" cy="1856151"/>
          </a:xfrm>
        </p:grpSpPr>
        <p:sp>
          <p:nvSpPr>
            <p:cNvPr id="25" name="Скругленный прямоугольник 24"/>
            <p:cNvSpPr/>
            <p:nvPr/>
          </p:nvSpPr>
          <p:spPr>
            <a:xfrm>
              <a:off x="7429520" y="3501675"/>
              <a:ext cx="285752" cy="164307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858016" y="5080827"/>
              <a:ext cx="16430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На английском языке</a:t>
              </a:r>
              <a:endPara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20"/>
          <p:cNvGrpSpPr/>
          <p:nvPr/>
        </p:nvGrpSpPr>
        <p:grpSpPr>
          <a:xfrm>
            <a:off x="2732282" y="4798153"/>
            <a:ext cx="4071966" cy="1863970"/>
            <a:chOff x="2876298" y="4485235"/>
            <a:chExt cx="4071966" cy="1863970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5286380" y="4485235"/>
              <a:ext cx="285752" cy="1643074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876298" y="6072206"/>
              <a:ext cx="40719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На русском языке, в части перевода английских статей</a:t>
              </a:r>
              <a:endPara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7" cstate="print"/>
          <a:srcRect b="24507"/>
          <a:stretch>
            <a:fillRect/>
          </a:stretch>
        </p:blipFill>
        <p:spPr bwMode="auto">
          <a:xfrm>
            <a:off x="701808" y="5241643"/>
            <a:ext cx="2286016" cy="13681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6" name="AutoShape 2"/>
          <p:cNvSpPr>
            <a:spLocks noChangeArrowheads="1"/>
          </p:cNvSpPr>
          <p:nvPr/>
        </p:nvSpPr>
        <p:spPr bwMode="auto">
          <a:xfrm>
            <a:off x="346898" y="4730177"/>
            <a:ext cx="2928958" cy="571504"/>
          </a:xfrm>
          <a:prstGeom prst="wedgeRoundRectCallout">
            <a:avLst>
              <a:gd name="adj1" fmla="val 8252"/>
              <a:gd name="adj2" fmla="val -16077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Описание объектов </a:t>
            </a:r>
            <a:r>
              <a:rPr lang="en-US" sz="1400" dirty="0" err="1" smtClean="0">
                <a:latin typeface="Times New Roman" pitchFamily="18" charset="0"/>
                <a:cs typeface="Arial" pitchFamily="34" charset="0"/>
              </a:rPr>
              <a:t>dbpedia</a:t>
            </a: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(схема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RDF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8" grpId="0" animBg="1"/>
      <p:bldP spid="38" grpId="1" animBg="1"/>
      <p:bldP spid="21" grpId="0" animBg="1"/>
      <p:bldP spid="23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Группа 63"/>
          <p:cNvGrpSpPr/>
          <p:nvPr/>
        </p:nvGrpSpPr>
        <p:grpSpPr>
          <a:xfrm>
            <a:off x="2339752" y="4239990"/>
            <a:ext cx="4104456" cy="1224136"/>
            <a:chOff x="2339752" y="4437112"/>
            <a:chExt cx="4104456" cy="1224136"/>
          </a:xfrm>
        </p:grpSpPr>
        <p:grpSp>
          <p:nvGrpSpPr>
            <p:cNvPr id="49" name="Группа 34"/>
            <p:cNvGrpSpPr/>
            <p:nvPr/>
          </p:nvGrpSpPr>
          <p:grpSpPr>
            <a:xfrm>
              <a:off x="2339752" y="4437112"/>
              <a:ext cx="4104456" cy="1224136"/>
              <a:chOff x="4929190" y="3442464"/>
              <a:chExt cx="4104456" cy="1224136"/>
            </a:xfrm>
            <a:solidFill>
              <a:schemeClr val="accent1">
                <a:lumMod val="25000"/>
              </a:schemeClr>
            </a:solidFill>
          </p:grpSpPr>
          <p:cxnSp>
            <p:nvCxnSpPr>
              <p:cNvPr id="50" name="Прямая со стрелкой 49"/>
              <p:cNvCxnSpPr/>
              <p:nvPr/>
            </p:nvCxnSpPr>
            <p:spPr bwMode="auto">
              <a:xfrm flipV="1">
                <a:off x="6945414" y="3442464"/>
                <a:ext cx="7410" cy="639522"/>
              </a:xfrm>
              <a:prstGeom prst="straightConnector1">
                <a:avLst/>
              </a:prstGeom>
              <a:grpFill/>
              <a:ln w="57150" cap="flat" cmpd="sng" algn="ctr">
                <a:solidFill>
                  <a:schemeClr val="accent1">
                    <a:lumMod val="25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51" name="TextBox 50"/>
              <p:cNvSpPr txBox="1"/>
              <p:nvPr/>
            </p:nvSpPr>
            <p:spPr>
              <a:xfrm>
                <a:off x="4929190" y="4143380"/>
                <a:ext cx="4104456" cy="52322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ru-RU" sz="1400" b="1" dirty="0" smtClean="0">
                    <a:solidFill>
                      <a:schemeClr val="bg1"/>
                    </a:solidFill>
                  </a:rPr>
                  <a:t>Запрос на поиск по справочным сведеньям базы знаний </a:t>
                </a:r>
                <a:r>
                  <a:rPr lang="en-US" sz="1400" b="1" dirty="0" err="1" smtClean="0">
                    <a:solidFill>
                      <a:schemeClr val="bg1"/>
                    </a:solidFill>
                  </a:rPr>
                  <a:t>DBpedia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3779912" y="4581128"/>
              <a:ext cx="5040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1</a:t>
              </a:r>
              <a:r>
                <a:rPr lang="ru-RU" sz="1400" b="1" dirty="0" smtClean="0"/>
                <a:t>.1</a:t>
              </a:r>
              <a:endParaRPr lang="ru-RU" sz="1400" b="1" dirty="0"/>
            </a:p>
          </p:txBody>
        </p:sp>
      </p:grp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48615"/>
            <a:ext cx="8894948" cy="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Метод интерактивного поиска справочных сведений с помощью запросов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50514" y="0"/>
            <a:ext cx="493486" cy="290286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11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Методы поиска справочных сведений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2339752" y="1951124"/>
            <a:ext cx="3929090" cy="1928826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2694" y="2022562"/>
            <a:ext cx="2571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Макет ПАК «Настройка-С»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625504" y="2608316"/>
            <a:ext cx="3357586" cy="1143008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768380" y="2665504"/>
            <a:ext cx="3071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СПС классификации и размещения найденных сведений </a:t>
            </a:r>
            <a:endParaRPr lang="ru-RU" sz="1400" dirty="0"/>
          </a:p>
        </p:txBody>
      </p:sp>
      <p:pic>
        <p:nvPicPr>
          <p:cNvPr id="76801" name="Picture 1" descr="I:\НИР Настройка\ПРЕЗЕНТАЦИЯ\screenshot\11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268760"/>
            <a:ext cx="6768752" cy="5203478"/>
          </a:xfrm>
          <a:prstGeom prst="rect">
            <a:avLst/>
          </a:prstGeom>
          <a:noFill/>
        </p:spPr>
      </p:pic>
      <p:sp>
        <p:nvSpPr>
          <p:cNvPr id="60" name="AutoShape 2"/>
          <p:cNvSpPr>
            <a:spLocks noChangeArrowheads="1"/>
          </p:cNvSpPr>
          <p:nvPr/>
        </p:nvSpPr>
        <p:spPr bwMode="auto">
          <a:xfrm>
            <a:off x="611560" y="3159870"/>
            <a:ext cx="1584176" cy="504056"/>
          </a:xfrm>
          <a:prstGeom prst="wedgeRoundRectCallout">
            <a:avLst>
              <a:gd name="adj1" fmla="val 38834"/>
              <a:gd name="adj2" fmla="val -23355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Поисковый запрос</a:t>
            </a:r>
          </a:p>
        </p:txBody>
      </p:sp>
      <p:sp>
        <p:nvSpPr>
          <p:cNvPr id="61" name="AutoShape 2"/>
          <p:cNvSpPr>
            <a:spLocks noChangeArrowheads="1"/>
          </p:cNvSpPr>
          <p:nvPr/>
        </p:nvSpPr>
        <p:spPr bwMode="auto">
          <a:xfrm>
            <a:off x="5940152" y="3429000"/>
            <a:ext cx="2592288" cy="720080"/>
          </a:xfrm>
          <a:prstGeom prst="wedgeRoundRectCallout">
            <a:avLst>
              <a:gd name="adj1" fmla="val 2902"/>
              <a:gd name="adj2" fmla="val -12447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Тип</a:t>
            </a:r>
            <a:r>
              <a:rPr lang="en-US" sz="1400" dirty="0" smtClean="0"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информационного  объекта  справочных сведений базы знаний </a:t>
            </a:r>
            <a:r>
              <a:rPr lang="en-US" sz="1400" dirty="0" err="1" smtClean="0">
                <a:latin typeface="Times New Roman" pitchFamily="18" charset="0"/>
                <a:cs typeface="Arial" pitchFamily="34" charset="0"/>
              </a:rPr>
              <a:t>DBPedia</a:t>
            </a: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 </a:t>
            </a:r>
          </a:p>
        </p:txBody>
      </p:sp>
      <p:sp>
        <p:nvSpPr>
          <p:cNvPr id="62" name="AutoShape 2"/>
          <p:cNvSpPr>
            <a:spLocks noChangeArrowheads="1"/>
          </p:cNvSpPr>
          <p:nvPr/>
        </p:nvSpPr>
        <p:spPr bwMode="auto">
          <a:xfrm>
            <a:off x="1331640" y="5157192"/>
            <a:ext cx="2592288" cy="576064"/>
          </a:xfrm>
          <a:prstGeom prst="wedgeRoundRectCallout">
            <a:avLst>
              <a:gd name="adj1" fmla="val -1577"/>
              <a:gd name="adj2" fmla="val -32855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>
              <a:spcAft>
                <a:spcPts val="1000"/>
              </a:spcAft>
            </a:pPr>
            <a:r>
              <a:rPr lang="ru-RU" sz="1400" dirty="0" smtClean="0">
                <a:latin typeface="Times New Roman" pitchFamily="18" charset="0"/>
                <a:cs typeface="Arial" pitchFamily="34" charset="0"/>
              </a:rPr>
              <a:t>Сгруппированные результаты поиска справочных сведений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6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120623"/>
            <a:ext cx="8894948" cy="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Метод интерактивного поиска справочных сведений, связанных с новостными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50514" y="0"/>
            <a:ext cx="493486" cy="290286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11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Методы поиска справочных сведений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2411760" y="1572182"/>
            <a:ext cx="3929090" cy="1928826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54702" y="1571612"/>
            <a:ext cx="2571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Макет ПАК «Настройка-С»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697512" y="2143116"/>
            <a:ext cx="3357586" cy="1143008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40388" y="2214554"/>
            <a:ext cx="3071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СПС классификации и размещения найденных сведений </a:t>
            </a:r>
            <a:endParaRPr lang="ru-RU" sz="14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2699792" y="3573016"/>
            <a:ext cx="3240360" cy="1737666"/>
            <a:chOff x="2627784" y="3861048"/>
            <a:chExt cx="3240360" cy="1737666"/>
          </a:xfrm>
        </p:grpSpPr>
        <p:grpSp>
          <p:nvGrpSpPr>
            <p:cNvPr id="5" name="Группа 34"/>
            <p:cNvGrpSpPr/>
            <p:nvPr/>
          </p:nvGrpSpPr>
          <p:grpSpPr>
            <a:xfrm>
              <a:off x="2627784" y="3861048"/>
              <a:ext cx="3240360" cy="1737666"/>
              <a:chOff x="4929190" y="2928934"/>
              <a:chExt cx="3240360" cy="1737666"/>
            </a:xfrm>
            <a:solidFill>
              <a:schemeClr val="accent1">
                <a:lumMod val="25000"/>
              </a:schemeClr>
            </a:solidFill>
          </p:grpSpPr>
          <p:cxnSp>
            <p:nvCxnSpPr>
              <p:cNvPr id="57" name="Прямая со стрелкой 56"/>
              <p:cNvCxnSpPr/>
              <p:nvPr/>
            </p:nvCxnSpPr>
            <p:spPr bwMode="auto">
              <a:xfrm rot="5400000" flipH="1" flipV="1">
                <a:off x="5978375" y="3463925"/>
                <a:ext cx="1071570" cy="1588"/>
              </a:xfrm>
              <a:prstGeom prst="straightConnector1">
                <a:avLst/>
              </a:prstGeom>
              <a:grpFill/>
              <a:ln w="57150" cap="flat" cmpd="sng" algn="ctr">
                <a:solidFill>
                  <a:schemeClr val="accent1">
                    <a:lumMod val="25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58" name="TextBox 57"/>
              <p:cNvSpPr txBox="1"/>
              <p:nvPr/>
            </p:nvSpPr>
            <p:spPr>
              <a:xfrm>
                <a:off x="4929190" y="4143380"/>
                <a:ext cx="3240360" cy="52322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ru-RU" sz="1400" b="1" dirty="0" smtClean="0">
                    <a:solidFill>
                      <a:schemeClr val="bg1"/>
                    </a:solidFill>
                  </a:rPr>
                  <a:t>Запрос на поиск по новостным сведениям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3347864" y="3861048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>
                  <a:solidFill>
                    <a:schemeClr val="accent1">
                      <a:lumMod val="25000"/>
                    </a:schemeClr>
                  </a:solidFill>
                </a:rPr>
                <a:t>2.1</a:t>
              </a:r>
              <a:endParaRPr lang="ru-RU" sz="1400" b="1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2195736" y="3845304"/>
            <a:ext cx="4536504" cy="1743936"/>
            <a:chOff x="2123728" y="4133336"/>
            <a:chExt cx="4536504" cy="1743936"/>
          </a:xfrm>
        </p:grpSpPr>
        <p:grpSp>
          <p:nvGrpSpPr>
            <p:cNvPr id="4" name="Группа 40"/>
            <p:cNvGrpSpPr/>
            <p:nvPr/>
          </p:nvGrpSpPr>
          <p:grpSpPr>
            <a:xfrm>
              <a:off x="2123728" y="4133336"/>
              <a:ext cx="4536504" cy="1743936"/>
              <a:chOff x="4786314" y="5081764"/>
              <a:chExt cx="4536504" cy="1743936"/>
            </a:xfrm>
            <a:solidFill>
              <a:schemeClr val="accent1">
                <a:lumMod val="25000"/>
              </a:schemeClr>
            </a:solidFill>
          </p:grpSpPr>
          <p:sp>
            <p:nvSpPr>
              <p:cNvPr id="53" name="Выгнутая вниз стрелка 52"/>
              <p:cNvSpPr/>
              <p:nvPr/>
            </p:nvSpPr>
            <p:spPr bwMode="auto">
              <a:xfrm>
                <a:off x="6441358" y="5510392"/>
                <a:ext cx="928694" cy="357214"/>
              </a:xfrm>
              <a:prstGeom prst="curvedUpArrow">
                <a:avLst>
                  <a:gd name="adj1" fmla="val 25000"/>
                  <a:gd name="adj2" fmla="val 85837"/>
                  <a:gd name="adj3" fmla="val 21445"/>
                </a:avLst>
              </a:prstGeom>
              <a:grpFill/>
              <a:ln w="9525" cap="flat" cmpd="sng" algn="ctr">
                <a:solidFill>
                  <a:schemeClr val="accent1">
                    <a:lumMod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4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4" name="Выгнутая вверх стрелка 53"/>
              <p:cNvSpPr/>
              <p:nvPr/>
            </p:nvSpPr>
            <p:spPr bwMode="auto">
              <a:xfrm flipH="1">
                <a:off x="6298482" y="5081764"/>
                <a:ext cx="928694" cy="357190"/>
              </a:xfrm>
              <a:prstGeom prst="curvedDownArrow">
                <a:avLst>
                  <a:gd name="adj1" fmla="val 25000"/>
                  <a:gd name="adj2" fmla="val 107344"/>
                  <a:gd name="adj3" fmla="val 25000"/>
                </a:avLst>
              </a:prstGeom>
              <a:grpFill/>
              <a:ln w="9525" cap="flat" cmpd="sng" algn="ctr">
                <a:solidFill>
                  <a:schemeClr val="accent1">
                    <a:lumMod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4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786314" y="6302480"/>
                <a:ext cx="4536504" cy="52322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ru-RU" sz="1400" b="1" dirty="0" smtClean="0">
                    <a:solidFill>
                      <a:schemeClr val="bg1"/>
                    </a:solidFill>
                  </a:rPr>
                  <a:t>Поиск  и переход  к справочным сведениям связным с новостными сведениями </a:t>
                </a:r>
                <a:endParaRPr lang="ru-RU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3707904" y="4293096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b="1" dirty="0" smtClean="0">
                  <a:solidFill>
                    <a:schemeClr val="accent1">
                      <a:lumMod val="25000"/>
                    </a:schemeClr>
                  </a:solidFill>
                </a:rPr>
                <a:t>2.2</a:t>
              </a:r>
              <a:endParaRPr lang="ru-RU" sz="1400" b="1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</p:grpSp>
      <p:pic>
        <p:nvPicPr>
          <p:cNvPr id="79874" name="Picture 2" descr="I:\НИР Настройка\ПРЕЗЕНТАЦИЯ\screenshot\11_2.1.png"/>
          <p:cNvPicPr>
            <a:picLocks noChangeAspect="1" noChangeArrowheads="1"/>
          </p:cNvPicPr>
          <p:nvPr/>
        </p:nvPicPr>
        <p:blipFill>
          <a:blip r:embed="rId3" cstate="print"/>
          <a:srcRect l="11863" t="3801" r="10996" b="18948"/>
          <a:stretch>
            <a:fillRect/>
          </a:stretch>
        </p:blipFill>
        <p:spPr bwMode="auto">
          <a:xfrm>
            <a:off x="323528" y="1628800"/>
            <a:ext cx="5400600" cy="4464496"/>
          </a:xfrm>
          <a:prstGeom prst="rect">
            <a:avLst/>
          </a:prstGeom>
          <a:noFill/>
          <a:ln>
            <a:solidFill>
              <a:schemeClr val="accent1">
                <a:lumMod val="25000"/>
              </a:schemeClr>
            </a:solidFill>
          </a:ln>
        </p:spPr>
      </p:pic>
      <p:sp>
        <p:nvSpPr>
          <p:cNvPr id="37" name="AutoShape 2"/>
          <p:cNvSpPr>
            <a:spLocks noChangeArrowheads="1"/>
          </p:cNvSpPr>
          <p:nvPr/>
        </p:nvSpPr>
        <p:spPr bwMode="auto">
          <a:xfrm>
            <a:off x="5940152" y="1628800"/>
            <a:ext cx="2736304" cy="864096"/>
          </a:xfrm>
          <a:prstGeom prst="wedgeRoundRectCallout">
            <a:avLst>
              <a:gd name="adj1" fmla="val -66768"/>
              <a:gd name="adj2" fmla="val -33839"/>
              <a:gd name="adj3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Карточка найденного материала новостных сведений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AutoShape 2"/>
          <p:cNvSpPr>
            <a:spLocks noChangeArrowheads="1"/>
          </p:cNvSpPr>
          <p:nvPr/>
        </p:nvSpPr>
        <p:spPr bwMode="auto">
          <a:xfrm>
            <a:off x="5868144" y="3429000"/>
            <a:ext cx="2736304" cy="2016224"/>
          </a:xfrm>
          <a:prstGeom prst="wedgeRoundRectCallout">
            <a:avLst>
              <a:gd name="adj1" fmla="val -135566"/>
              <a:gd name="adj2" fmla="val -34243"/>
              <a:gd name="adj3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cs typeface="Arial" pitchFamily="34" charset="0"/>
              </a:rPr>
              <a:t>Персона,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выделанная в тексте материала новостных сведений (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Robert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M. Gates)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, по которой найдены справочные сведения в базе знаний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9875" name="Picture 3" descr="I:\НИР Настройка\ПРЕЗЕНТАЦИЯ\screenshot\11_2.2.png"/>
          <p:cNvPicPr>
            <a:picLocks noChangeAspect="1" noChangeArrowheads="1"/>
          </p:cNvPicPr>
          <p:nvPr/>
        </p:nvPicPr>
        <p:blipFill>
          <a:blip r:embed="rId4" cstate="print"/>
          <a:srcRect l="11863" t="4851" r="7593" b="3153"/>
          <a:stretch>
            <a:fillRect/>
          </a:stretch>
        </p:blipFill>
        <p:spPr bwMode="auto">
          <a:xfrm>
            <a:off x="3563888" y="1484784"/>
            <a:ext cx="5184576" cy="4752528"/>
          </a:xfrm>
          <a:prstGeom prst="rect">
            <a:avLst/>
          </a:prstGeom>
          <a:noFill/>
          <a:ln>
            <a:solidFill>
              <a:schemeClr val="accent1">
                <a:lumMod val="25000"/>
              </a:schemeClr>
            </a:solidFill>
          </a:ln>
        </p:spPr>
      </p:pic>
      <p:sp>
        <p:nvSpPr>
          <p:cNvPr id="39" name="AutoShape 2"/>
          <p:cNvSpPr>
            <a:spLocks noChangeArrowheads="1"/>
          </p:cNvSpPr>
          <p:nvPr/>
        </p:nvSpPr>
        <p:spPr bwMode="auto">
          <a:xfrm>
            <a:off x="323528" y="1556792"/>
            <a:ext cx="2736304" cy="1512168"/>
          </a:xfrm>
          <a:prstGeom prst="wedgeRoundRectCallout">
            <a:avLst>
              <a:gd name="adj1" fmla="val 64938"/>
              <a:gd name="adj2" fmla="val -51340"/>
              <a:gd name="adj3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Карточка справочных сведений базы знаний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DBpedia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по персоне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Robert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M. Gates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, открывающаяся по гиперссылке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Прямая со стрелкой 33"/>
          <p:cNvCxnSpPr/>
          <p:nvPr/>
        </p:nvCxnSpPr>
        <p:spPr bwMode="auto">
          <a:xfrm flipV="1">
            <a:off x="3131840" y="3284984"/>
            <a:ext cx="288032" cy="360040"/>
          </a:xfrm>
          <a:prstGeom prst="straightConnector1">
            <a:avLst/>
          </a:prstGeom>
          <a:solidFill>
            <a:srgbClr val="FFF5CB"/>
          </a:solidFill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188640"/>
            <a:ext cx="9144000" cy="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Методы поиска </a:t>
            </a:r>
            <a:r>
              <a:rPr lang="ru-RU" sz="28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геоинформационных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сведений 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8650514" y="0"/>
            <a:ext cx="493486" cy="290286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</a:t>
            </a: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2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28596" y="1428736"/>
            <a:ext cx="3929090" cy="1928826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endParaRPr lang="ru-RU" sz="4000" smtClean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14348" y="2357430"/>
            <a:ext cx="3357586" cy="92869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endParaRPr lang="ru-RU" sz="400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548590"/>
            <a:ext cx="3071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Технические и </a:t>
            </a:r>
            <a:r>
              <a:rPr lang="ru-RU" sz="1400" dirty="0" err="1" smtClean="0"/>
              <a:t>геоинформационные</a:t>
            </a:r>
            <a:r>
              <a:rPr lang="ru-RU" sz="1400" dirty="0" smtClean="0"/>
              <a:t> сведения 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786314" y="1428736"/>
            <a:ext cx="3929090" cy="1928826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1500174"/>
            <a:ext cx="2571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Макет ПАК «Настройка-С»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142976" y="1500174"/>
            <a:ext cx="2571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Сеть Интернет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2071678"/>
            <a:ext cx="3500462" cy="1143008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/>
              <a:t>СПС поиска в сети Интернет </a:t>
            </a:r>
            <a:br>
              <a:rPr lang="ru-RU" sz="1400" dirty="0" smtClean="0"/>
            </a:br>
            <a:r>
              <a:rPr lang="ru-RU" sz="1400" dirty="0" smtClean="0"/>
              <a:t>специальных сведений</a:t>
            </a:r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</p:txBody>
      </p:sp>
      <p:sp>
        <p:nvSpPr>
          <p:cNvPr id="34" name="Прямоугольник 33"/>
          <p:cNvSpPr/>
          <p:nvPr/>
        </p:nvSpPr>
        <p:spPr bwMode="auto">
          <a:xfrm>
            <a:off x="714348" y="2071678"/>
            <a:ext cx="3357586" cy="35719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endParaRPr lang="ru-RU" sz="4000" smtClean="0"/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2071678"/>
            <a:ext cx="30718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Новостные сведения </a:t>
            </a:r>
            <a:endParaRPr lang="ru-RU" sz="1400" dirty="0"/>
          </a:p>
        </p:txBody>
      </p:sp>
      <p:grpSp>
        <p:nvGrpSpPr>
          <p:cNvPr id="5" name="Группа 73"/>
          <p:cNvGrpSpPr/>
          <p:nvPr/>
        </p:nvGrpSpPr>
        <p:grpSpPr>
          <a:xfrm>
            <a:off x="464809" y="2191009"/>
            <a:ext cx="8286808" cy="1603921"/>
            <a:chOff x="-228596" y="1813466"/>
            <a:chExt cx="8286808" cy="1603921"/>
          </a:xfrm>
        </p:grpSpPr>
        <p:cxnSp>
          <p:nvCxnSpPr>
            <p:cNvPr id="75" name="Прямая со стрелкой 74"/>
            <p:cNvCxnSpPr/>
            <p:nvPr/>
          </p:nvCxnSpPr>
          <p:spPr bwMode="auto">
            <a:xfrm>
              <a:off x="3310511" y="2115084"/>
              <a:ext cx="1000132" cy="1588"/>
            </a:xfrm>
            <a:prstGeom prst="straightConnector1">
              <a:avLst/>
            </a:prstGeom>
            <a:solidFill>
              <a:srgbClr val="FFF5CB"/>
            </a:solidFill>
            <a:ln w="38100" cap="flat" cmpd="sng" algn="ctr">
              <a:solidFill>
                <a:srgbClr val="7E5D5C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76" name="Прямоугольник 75"/>
            <p:cNvSpPr/>
            <p:nvPr/>
          </p:nvSpPr>
          <p:spPr>
            <a:xfrm>
              <a:off x="3667701" y="1813466"/>
              <a:ext cx="50405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7E5D5C"/>
                  </a:solidFill>
                </a:rPr>
                <a:t>1.1</a:t>
              </a:r>
              <a:endParaRPr lang="ru-RU" sz="1600" b="1" dirty="0">
                <a:solidFill>
                  <a:srgbClr val="7E5D5C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-228596" y="3109610"/>
              <a:ext cx="8286808" cy="307777"/>
            </a:xfrm>
            <a:prstGeom prst="rect">
              <a:avLst/>
            </a:prstGeom>
            <a:solidFill>
              <a:srgbClr val="7E5D5C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ru-RU" sz="1400" b="1" dirty="0" smtClean="0">
                  <a:solidFill>
                    <a:schemeClr val="bg1"/>
                  </a:solidFill>
                </a:rPr>
                <a:t>1.1 Обращение к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online web service </a:t>
              </a:r>
              <a:r>
                <a:rPr lang="ru-RU" sz="1400" b="1" dirty="0" smtClean="0"/>
                <a:t>http://ru.smart-ip.net/geoip 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по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URL 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или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IP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- 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адресам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 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    </a:t>
              </a:r>
              <a:endParaRPr lang="ru-RU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Группа 79"/>
          <p:cNvGrpSpPr/>
          <p:nvPr/>
        </p:nvGrpSpPr>
        <p:grpSpPr>
          <a:xfrm>
            <a:off x="464809" y="2684513"/>
            <a:ext cx="8286808" cy="3050570"/>
            <a:chOff x="-156588" y="1823156"/>
            <a:chExt cx="8286808" cy="3050570"/>
          </a:xfrm>
        </p:grpSpPr>
        <p:cxnSp>
          <p:nvCxnSpPr>
            <p:cNvPr id="81" name="Прямая со стрелкой 80"/>
            <p:cNvCxnSpPr/>
            <p:nvPr/>
          </p:nvCxnSpPr>
          <p:spPr bwMode="auto">
            <a:xfrm rot="10800000">
              <a:off x="3453957" y="2180346"/>
              <a:ext cx="928694" cy="1588"/>
            </a:xfrm>
            <a:prstGeom prst="straightConnector1">
              <a:avLst/>
            </a:prstGeom>
            <a:solidFill>
              <a:srgbClr val="FFF5CB"/>
            </a:solidFill>
            <a:ln w="38100" cap="flat" cmpd="sng" algn="ctr">
              <a:solidFill>
                <a:srgbClr val="7E5D5C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82" name="Прямоугольник 81"/>
            <p:cNvSpPr/>
            <p:nvPr/>
          </p:nvSpPr>
          <p:spPr>
            <a:xfrm>
              <a:off x="3739709" y="1823156"/>
              <a:ext cx="50405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7E5D5C"/>
                  </a:solidFill>
                </a:rPr>
                <a:t>1.2</a:t>
              </a:r>
              <a:endParaRPr lang="ru-RU" sz="1600" b="1" dirty="0">
                <a:solidFill>
                  <a:srgbClr val="7E5D5C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-156588" y="3057844"/>
              <a:ext cx="8286808" cy="1815882"/>
            </a:xfrm>
            <a:prstGeom prst="rect">
              <a:avLst/>
            </a:prstGeom>
            <a:solidFill>
              <a:srgbClr val="7E5D5C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1400" b="1" dirty="0" smtClean="0">
                  <a:solidFill>
                    <a:schemeClr val="bg1"/>
                  </a:solidFill>
                </a:rPr>
                <a:t>1.2 Получение </a:t>
              </a:r>
              <a:r>
                <a:rPr lang="ru-RU" sz="1400" b="1" dirty="0" err="1" smtClean="0">
                  <a:solidFill>
                    <a:schemeClr val="bg1"/>
                  </a:solidFill>
                </a:rPr>
                <a:t>геоинформационных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 сведений в виде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html 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страницы с данными: </a:t>
              </a:r>
            </a:p>
            <a:p>
              <a:pPr algn="l"/>
              <a:r>
                <a:rPr lang="en-US" sz="1400" b="1" dirty="0" smtClean="0">
                  <a:solidFill>
                    <a:schemeClr val="bg1"/>
                  </a:solidFill>
                </a:rPr>
                <a:t>-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CountryName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;</a:t>
              </a:r>
            </a:p>
            <a:p>
              <a:pPr algn="l"/>
              <a:r>
                <a:rPr lang="en-US" sz="1400" b="1" dirty="0" smtClean="0">
                  <a:solidFill>
                    <a:schemeClr val="bg1"/>
                  </a:solidFill>
                </a:rPr>
                <a:t>-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CountryCode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;</a:t>
              </a:r>
            </a:p>
            <a:p>
              <a:pPr algn="l"/>
              <a:r>
                <a:rPr lang="en-US" sz="1400" b="1" dirty="0" smtClean="0">
                  <a:solidFill>
                    <a:schemeClr val="bg1"/>
                  </a:solidFill>
                </a:rPr>
                <a:t>- City;</a:t>
              </a:r>
            </a:p>
            <a:p>
              <a:pPr algn="l"/>
              <a:r>
                <a:rPr lang="en-US" sz="1400" b="1" dirty="0" smtClean="0">
                  <a:solidFill>
                    <a:schemeClr val="bg1"/>
                  </a:solidFill>
                </a:rPr>
                <a:t>- Region;</a:t>
              </a:r>
            </a:p>
            <a:p>
              <a:pPr algn="l"/>
              <a:r>
                <a:rPr lang="en-US" sz="1400" b="1" dirty="0" smtClean="0">
                  <a:solidFill>
                    <a:schemeClr val="bg1"/>
                  </a:solidFill>
                </a:rPr>
                <a:t>- Latitude;</a:t>
              </a:r>
            </a:p>
            <a:p>
              <a:pPr algn="l"/>
              <a:r>
                <a:rPr lang="en-US" sz="1400" b="1" dirty="0" smtClean="0">
                  <a:solidFill>
                    <a:schemeClr val="bg1"/>
                  </a:solidFill>
                </a:rPr>
                <a:t>- Longitude</a:t>
              </a:r>
            </a:p>
            <a:p>
              <a:pPr algn="l"/>
              <a:r>
                <a:rPr lang="en-US" sz="1400" b="1" dirty="0" smtClean="0">
                  <a:solidFill>
                    <a:schemeClr val="bg1"/>
                  </a:solidFill>
                </a:rPr>
                <a:t>-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Timezone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.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  </a:t>
              </a:r>
              <a:endParaRPr lang="ru-RU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628800"/>
            <a:ext cx="7453048" cy="402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188640"/>
            <a:ext cx="9144000" cy="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Методы поиска технических сведений 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8650514" y="0"/>
            <a:ext cx="493486" cy="290286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</a:t>
            </a: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3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28596" y="1428736"/>
            <a:ext cx="3929090" cy="1928826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endParaRPr lang="ru-RU" sz="4000" smtClean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14348" y="2357430"/>
            <a:ext cx="3357586" cy="92869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endParaRPr lang="ru-RU" sz="400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548590"/>
            <a:ext cx="3071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Технические и </a:t>
            </a:r>
            <a:r>
              <a:rPr lang="ru-RU" sz="1400" dirty="0" err="1" smtClean="0"/>
              <a:t>геоинформационные</a:t>
            </a:r>
            <a:r>
              <a:rPr lang="ru-RU" sz="1400" dirty="0" smtClean="0"/>
              <a:t> сведения 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786314" y="1428736"/>
            <a:ext cx="3929090" cy="1928826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1500174"/>
            <a:ext cx="2571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Макет ПАК «Настройка-С»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142976" y="1500174"/>
            <a:ext cx="2571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Сеть Интернет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2071678"/>
            <a:ext cx="3500462" cy="1143008"/>
          </a:xfrm>
          <a:prstGeom prst="rect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1400" dirty="0" smtClean="0"/>
              <a:t>СПС поиска в сети Интернет </a:t>
            </a:r>
            <a:br>
              <a:rPr lang="ru-RU" sz="1400" dirty="0" smtClean="0"/>
            </a:br>
            <a:r>
              <a:rPr lang="ru-RU" sz="1400" dirty="0" smtClean="0"/>
              <a:t>специальных сведений</a:t>
            </a:r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</p:txBody>
      </p:sp>
      <p:sp>
        <p:nvSpPr>
          <p:cNvPr id="34" name="Прямоугольник 33"/>
          <p:cNvSpPr/>
          <p:nvPr/>
        </p:nvSpPr>
        <p:spPr bwMode="auto">
          <a:xfrm>
            <a:off x="714348" y="2071678"/>
            <a:ext cx="3357586" cy="35719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7E5D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endParaRPr lang="ru-RU" sz="4000" smtClean="0"/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2071678"/>
            <a:ext cx="30718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Новостные сведения </a:t>
            </a:r>
            <a:endParaRPr lang="ru-RU" sz="1400" dirty="0"/>
          </a:p>
        </p:txBody>
      </p:sp>
      <p:grpSp>
        <p:nvGrpSpPr>
          <p:cNvPr id="17" name="Группа 86"/>
          <p:cNvGrpSpPr/>
          <p:nvPr/>
        </p:nvGrpSpPr>
        <p:grpSpPr>
          <a:xfrm>
            <a:off x="467544" y="2060848"/>
            <a:ext cx="8286808" cy="1963961"/>
            <a:chOff x="-300604" y="2036268"/>
            <a:chExt cx="8286808" cy="1963961"/>
          </a:xfrm>
        </p:grpSpPr>
        <p:cxnSp>
          <p:nvCxnSpPr>
            <p:cNvPr id="88" name="Прямая со стрелкой 87"/>
            <p:cNvCxnSpPr/>
            <p:nvPr/>
          </p:nvCxnSpPr>
          <p:spPr bwMode="auto">
            <a:xfrm>
              <a:off x="3308552" y="2368100"/>
              <a:ext cx="923928" cy="3406"/>
            </a:xfrm>
            <a:prstGeom prst="straightConnector1">
              <a:avLst/>
            </a:prstGeom>
            <a:solidFill>
              <a:srgbClr val="FFF5CB"/>
            </a:solidFill>
            <a:ln w="38100" cap="flat" cmpd="sng" algn="ctr">
              <a:solidFill>
                <a:srgbClr val="7E5D5C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89" name="Прямоугольник 88"/>
            <p:cNvSpPr/>
            <p:nvPr/>
          </p:nvSpPr>
          <p:spPr>
            <a:xfrm>
              <a:off x="3515820" y="2036268"/>
              <a:ext cx="50405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7E5D5C"/>
                  </a:solidFill>
                </a:rPr>
                <a:t>2.1</a:t>
              </a:r>
              <a:endParaRPr lang="ru-RU" sz="1600" b="1" dirty="0">
                <a:solidFill>
                  <a:srgbClr val="7E5D5C"/>
                </a:solidFill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-300604" y="3692452"/>
              <a:ext cx="8286808" cy="307777"/>
            </a:xfrm>
            <a:prstGeom prst="rect">
              <a:avLst/>
            </a:prstGeom>
            <a:solidFill>
              <a:srgbClr val="7E5D5C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ru-RU" sz="1400" b="1" dirty="0" smtClean="0">
                  <a:solidFill>
                    <a:schemeClr val="bg1"/>
                  </a:solidFill>
                </a:rPr>
                <a:t>2.1 Обращение к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online web service </a:t>
              </a:r>
              <a:r>
                <a:rPr lang="ru-RU" sz="1400" b="1" dirty="0" smtClean="0"/>
                <a:t>http://ru.smart-ip.net/</a:t>
              </a:r>
              <a:r>
                <a:rPr lang="en-US" sz="1400" b="1" dirty="0" err="1" smtClean="0"/>
                <a:t>whois</a:t>
              </a:r>
              <a:r>
                <a:rPr lang="en-US" sz="1400" b="1" dirty="0" smtClean="0"/>
                <a:t> 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по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IP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- 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адресам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 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    </a:t>
              </a:r>
              <a:endParaRPr lang="ru-RU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Группа 90"/>
          <p:cNvGrpSpPr/>
          <p:nvPr/>
        </p:nvGrpSpPr>
        <p:grpSpPr>
          <a:xfrm>
            <a:off x="467544" y="2564904"/>
            <a:ext cx="8286808" cy="2466275"/>
            <a:chOff x="-300604" y="1824804"/>
            <a:chExt cx="8286808" cy="2466275"/>
          </a:xfrm>
        </p:grpSpPr>
        <p:cxnSp>
          <p:nvCxnSpPr>
            <p:cNvPr id="92" name="Прямая со стрелкой 91"/>
            <p:cNvCxnSpPr/>
            <p:nvPr/>
          </p:nvCxnSpPr>
          <p:spPr bwMode="auto">
            <a:xfrm rot="10800000">
              <a:off x="3303786" y="2180346"/>
              <a:ext cx="928694" cy="1588"/>
            </a:xfrm>
            <a:prstGeom prst="straightConnector1">
              <a:avLst/>
            </a:prstGeom>
            <a:solidFill>
              <a:srgbClr val="FFF5CB"/>
            </a:solidFill>
            <a:ln w="38100" cap="flat" cmpd="sng" algn="ctr">
              <a:solidFill>
                <a:srgbClr val="7E5D5C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93" name="Прямоугольник 92"/>
            <p:cNvSpPr/>
            <p:nvPr/>
          </p:nvSpPr>
          <p:spPr>
            <a:xfrm>
              <a:off x="3587828" y="1824804"/>
              <a:ext cx="50405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rgbClr val="7E5D5C"/>
                  </a:solidFill>
                </a:rPr>
                <a:t>2.2</a:t>
              </a:r>
              <a:endParaRPr lang="ru-RU" sz="1600" b="1" dirty="0">
                <a:solidFill>
                  <a:srgbClr val="7E5D5C"/>
                </a:solidFill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-300604" y="3336972"/>
              <a:ext cx="8286808" cy="954107"/>
            </a:xfrm>
            <a:prstGeom prst="rect">
              <a:avLst/>
            </a:prstGeom>
            <a:solidFill>
              <a:srgbClr val="7E5D5C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1400" b="1" dirty="0" smtClean="0">
                  <a:solidFill>
                    <a:schemeClr val="bg1"/>
                  </a:solidFill>
                </a:rPr>
                <a:t>2.2 Получение технических сведений в виде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html 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страницы с данными: </a:t>
              </a:r>
            </a:p>
            <a:p>
              <a:pPr algn="l"/>
              <a:r>
                <a:rPr lang="en-US" sz="1400" b="1" dirty="0" smtClean="0">
                  <a:solidFill>
                    <a:schemeClr val="bg1"/>
                  </a:solidFill>
                </a:rPr>
                <a:t>- 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по сети (диапазон адресов, имя сети, организация, страна, город и т.д.)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;</a:t>
              </a:r>
            </a:p>
            <a:p>
              <a:pPr algn="l"/>
              <a:r>
                <a:rPr lang="en-US" sz="1400" b="1" dirty="0" smtClean="0">
                  <a:solidFill>
                    <a:schemeClr val="bg1"/>
                  </a:solidFill>
                </a:rPr>
                <a:t>- 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по организации (имя, адрес, почтовый индекс, контакты и т.д.)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;</a:t>
              </a:r>
            </a:p>
            <a:p>
              <a:pPr algn="l"/>
              <a:r>
                <a:rPr lang="en-US" sz="1400" b="1" dirty="0" smtClean="0">
                  <a:solidFill>
                    <a:schemeClr val="bg1"/>
                  </a:solidFill>
                </a:rPr>
                <a:t>- 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персональные данные (имя, телефон, 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e-mail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)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.</a:t>
              </a:r>
              <a:r>
                <a:rPr lang="ru-RU" sz="1400" b="1" dirty="0" smtClean="0">
                  <a:solidFill>
                    <a:schemeClr val="bg1"/>
                  </a:solidFill>
                </a:rPr>
                <a:t>  </a:t>
              </a:r>
              <a:endParaRPr lang="ru-RU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340768"/>
            <a:ext cx="6286544" cy="511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71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116632"/>
            <a:ext cx="9144000" cy="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Методы классификации специальных сведений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Методы классификации специальных сведений 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8650514" y="0"/>
            <a:ext cx="493486" cy="290286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</a:t>
            </a: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071546"/>
            <a:ext cx="4463356" cy="24288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Методы полнотекстовой классификации: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наивной </a:t>
            </a:r>
            <a:r>
              <a:rPr lang="ru-RU" sz="1400" b="1" dirty="0" err="1" smtClean="0">
                <a:solidFill>
                  <a:sysClr val="windowText" lastClr="000000"/>
                </a:solidFill>
              </a:rPr>
              <a:t>Бейсеновской</a:t>
            </a:r>
            <a:r>
              <a:rPr lang="ru-RU" sz="1400" b="1" dirty="0" smtClean="0">
                <a:solidFill>
                  <a:sysClr val="windowText" lastClr="000000"/>
                </a:solidFill>
              </a:rPr>
              <a:t> классификации;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классификации </a:t>
            </a:r>
            <a:r>
              <a:rPr lang="ru-RU" sz="1400" b="1" dirty="0" err="1" smtClean="0">
                <a:solidFill>
                  <a:sysClr val="windowText" lastClr="000000"/>
                </a:solidFill>
              </a:rPr>
              <a:t>Роччио</a:t>
            </a:r>
            <a:r>
              <a:rPr lang="ru-RU" sz="1400" b="1" dirty="0" smtClean="0">
                <a:solidFill>
                  <a:sysClr val="windowText" lastClr="000000"/>
                </a:solidFill>
              </a:rPr>
              <a:t>;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ближайших соседей;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опорных векторов;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деревьев принятия решений;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наименьших квадратов.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86314" y="1071546"/>
            <a:ext cx="4143404" cy="24288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Методы полнотекстовой кластеризации: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иерархические методы;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К - средних;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</a:t>
            </a:r>
            <a:r>
              <a:rPr lang="en-US" sz="1400" b="1" dirty="0" smtClean="0">
                <a:solidFill>
                  <a:sysClr val="windowText" lastClr="000000"/>
                </a:solidFill>
              </a:rPr>
              <a:t>DBSCAN</a:t>
            </a:r>
            <a:r>
              <a:rPr lang="ru-RU" sz="1400" b="1" dirty="0" smtClean="0">
                <a:solidFill>
                  <a:sysClr val="windowText" lastClr="000000"/>
                </a:solidFill>
              </a:rPr>
              <a:t>;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С - средних;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</a:t>
            </a:r>
            <a:r>
              <a:rPr lang="en-US" sz="1400" b="1" dirty="0" smtClean="0">
                <a:solidFill>
                  <a:sysClr val="windowText" lastClr="000000"/>
                </a:solidFill>
              </a:rPr>
              <a:t>C2ICM</a:t>
            </a:r>
            <a:r>
              <a:rPr lang="ru-RU" sz="1400" b="1" dirty="0" smtClean="0">
                <a:solidFill>
                  <a:sysClr val="windowText" lastClr="000000"/>
                </a:solidFill>
              </a:rPr>
              <a:t>;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нейронных сетей </a:t>
            </a:r>
            <a:r>
              <a:rPr lang="en-US" sz="1400" b="1" dirty="0" smtClean="0">
                <a:solidFill>
                  <a:sysClr val="windowText" lastClr="000000"/>
                </a:solidFill>
              </a:rPr>
              <a:t>SOM</a:t>
            </a:r>
            <a:r>
              <a:rPr lang="ru-RU" sz="1400" b="1" dirty="0" smtClean="0">
                <a:solidFill>
                  <a:sysClr val="windowText" lastClr="000000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3573016"/>
            <a:ext cx="8678198" cy="10618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Методы классификации с несколькими классами: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многозначной классификации;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однозначной классификации.</a:t>
            </a:r>
          </a:p>
        </p:txBody>
      </p:sp>
      <p:grpSp>
        <p:nvGrpSpPr>
          <p:cNvPr id="3" name="Группа 12"/>
          <p:cNvGrpSpPr/>
          <p:nvPr/>
        </p:nvGrpSpPr>
        <p:grpSpPr>
          <a:xfrm>
            <a:off x="257174" y="4730844"/>
            <a:ext cx="8672543" cy="566944"/>
            <a:chOff x="214282" y="4429132"/>
            <a:chExt cx="8715436" cy="566944"/>
          </a:xfrm>
        </p:grpSpPr>
        <p:sp>
          <p:nvSpPr>
            <p:cNvPr id="11" name="Прямоугольник 10"/>
            <p:cNvSpPr/>
            <p:nvPr/>
          </p:nvSpPr>
          <p:spPr bwMode="auto">
            <a:xfrm>
              <a:off x="214282" y="4429132"/>
              <a:ext cx="8715436" cy="142876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Стрелка вниз 11"/>
            <p:cNvSpPr/>
            <p:nvPr/>
          </p:nvSpPr>
          <p:spPr bwMode="auto">
            <a:xfrm>
              <a:off x="4214810" y="4567448"/>
              <a:ext cx="357190" cy="428628"/>
            </a:xfrm>
            <a:prstGeom prst="downArrow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619672" y="5319499"/>
            <a:ext cx="5688632" cy="10618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Методы классификации специальных сведений: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классификации на основе хранимых запросов;</a:t>
            </a:r>
          </a:p>
          <a:p>
            <a:pPr algn="l">
              <a:lnSpc>
                <a:spcPct val="150000"/>
              </a:lnSpc>
              <a:buFontTx/>
              <a:buChar char="-"/>
            </a:pPr>
            <a:r>
              <a:rPr lang="ru-RU" sz="1400" b="1" dirty="0" smtClean="0">
                <a:solidFill>
                  <a:sysClr val="windowText" lastClr="000000"/>
                </a:solidFill>
              </a:rPr>
              <a:t> метод полнотекстовой классификации и кластеризации.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928662" y="928670"/>
            <a:ext cx="7334250" cy="4286280"/>
            <a:chOff x="928662" y="1285860"/>
            <a:chExt cx="7334250" cy="428628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28662" y="1500174"/>
              <a:ext cx="7334250" cy="360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762582" y="5143512"/>
              <a:ext cx="1738376" cy="428628"/>
            </a:xfrm>
            <a:prstGeom prst="wedgeRoundRectCallout">
              <a:avLst>
                <a:gd name="adj1" fmla="val -234921"/>
                <a:gd name="adj2" fmla="val -344833"/>
                <a:gd name="adj3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Состав каталогов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AutoShape 4"/>
            <p:cNvSpPr>
              <a:spLocks noChangeArrowheads="1"/>
            </p:cNvSpPr>
            <p:nvPr/>
          </p:nvSpPr>
          <p:spPr bwMode="auto">
            <a:xfrm>
              <a:off x="4119508" y="5143512"/>
              <a:ext cx="1071570" cy="428628"/>
            </a:xfrm>
            <a:prstGeom prst="wedgeRoundRectCallout">
              <a:avLst>
                <a:gd name="adj1" fmla="val -177051"/>
                <a:gd name="adj2" fmla="val -230550"/>
                <a:gd name="adj3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Запрос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000100" y="1285860"/>
              <a:ext cx="7215238" cy="307777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ysClr val="windowText" lastClr="000000"/>
                  </a:solidFill>
                </a:rPr>
                <a:t>Классификация на основе хранимых запросов</a:t>
              </a:r>
              <a:endParaRPr lang="ru-RU" sz="1400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33428" y="765718"/>
            <a:ext cx="8381976" cy="5877992"/>
            <a:chOff x="333428" y="714356"/>
            <a:chExt cx="8381976" cy="5877992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3428" y="928670"/>
              <a:ext cx="8381976" cy="5663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Прямоугольник 22"/>
            <p:cNvSpPr/>
            <p:nvPr/>
          </p:nvSpPr>
          <p:spPr>
            <a:xfrm>
              <a:off x="357158" y="714356"/>
              <a:ext cx="8358246" cy="307777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 smtClean="0">
                  <a:solidFill>
                    <a:sysClr val="windowText" lastClr="000000"/>
                  </a:solidFill>
                </a:rPr>
                <a:t>Полнотекстовая классификация и кластеризация</a:t>
              </a:r>
              <a:endParaRPr lang="ru-RU" sz="1400" dirty="0"/>
            </a:p>
          </p:txBody>
        </p:sp>
        <p:sp>
          <p:nvSpPr>
            <p:cNvPr id="24" name="AutoShape 2"/>
            <p:cNvSpPr>
              <a:spLocks noChangeArrowheads="1"/>
            </p:cNvSpPr>
            <p:nvPr/>
          </p:nvSpPr>
          <p:spPr bwMode="auto">
            <a:xfrm>
              <a:off x="6500826" y="3643314"/>
              <a:ext cx="1857388" cy="650875"/>
            </a:xfrm>
            <a:prstGeom prst="wedgeRoundRectCallout">
              <a:avLst>
                <a:gd name="adj1" fmla="val -263955"/>
                <a:gd name="adj2" fmla="val -261295"/>
                <a:gd name="adj3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Параметры кластеризации</a:t>
              </a: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AutoShape 3"/>
            <p:cNvSpPr>
              <a:spLocks noChangeArrowheads="1"/>
            </p:cNvSpPr>
            <p:nvPr/>
          </p:nvSpPr>
          <p:spPr bwMode="auto">
            <a:xfrm>
              <a:off x="6500826" y="4446589"/>
              <a:ext cx="1857388" cy="650875"/>
            </a:xfrm>
            <a:prstGeom prst="wedgeRoundRectCallout">
              <a:avLst>
                <a:gd name="adj1" fmla="val -344160"/>
                <a:gd name="adj2" fmla="val -112529"/>
                <a:gd name="adj3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Группа похожих сообщений</a:t>
              </a:r>
              <a:endPara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179512" y="1500174"/>
          <a:ext cx="8750300" cy="4330700"/>
        </p:xfrm>
        <a:graphic>
          <a:graphicData uri="http://schemas.openxmlformats.org/presentationml/2006/ole">
            <p:oleObj spid="_x0000_s46083" name="Visio" r:id="rId3" imgW="10551475" imgH="5431215" progId="Visio.Drawing.11">
              <p:embed/>
            </p:oleObj>
          </a:graphicData>
        </a:graphic>
      </p:graphicFrame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14282" y="142853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Макет ПАК «Настройка-С»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8676456" y="0"/>
            <a:ext cx="46754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</a:t>
            </a: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5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526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Состав и структура макета</a:t>
            </a:r>
            <a:endParaRPr lang="ru-RU" sz="12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pSp>
        <p:nvGrpSpPr>
          <p:cNvPr id="2" name="Группа 28"/>
          <p:cNvGrpSpPr/>
          <p:nvPr/>
        </p:nvGrpSpPr>
        <p:grpSpPr>
          <a:xfrm>
            <a:off x="428596" y="1285860"/>
            <a:ext cx="6286544" cy="5143536"/>
            <a:chOff x="513235" y="1501886"/>
            <a:chExt cx="6163322" cy="5143536"/>
          </a:xfrm>
        </p:grpSpPr>
        <p:sp>
          <p:nvSpPr>
            <p:cNvPr id="10" name="Прямоугольник 9"/>
            <p:cNvSpPr/>
            <p:nvPr/>
          </p:nvSpPr>
          <p:spPr bwMode="auto">
            <a:xfrm>
              <a:off x="1283650" y="1501886"/>
              <a:ext cx="3361812" cy="3714776"/>
            </a:xfrm>
            <a:prstGeom prst="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Прямоугольная выноска 10"/>
            <p:cNvSpPr/>
            <p:nvPr/>
          </p:nvSpPr>
          <p:spPr bwMode="auto">
            <a:xfrm>
              <a:off x="513235" y="6002480"/>
              <a:ext cx="6163322" cy="642942"/>
            </a:xfrm>
            <a:prstGeom prst="wedgeRectCallout">
              <a:avLst>
                <a:gd name="adj1" fmla="val -5912"/>
                <a:gd name="adj2" fmla="val -168816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800" b="1" dirty="0" smtClean="0">
                  <a:solidFill>
                    <a:schemeClr val="bg1"/>
                  </a:solidFill>
                </a:rPr>
                <a:t>СПС поиска в сети интернет специальных сведений</a:t>
              </a:r>
              <a:endPara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" name="Группа 165"/>
          <p:cNvGrpSpPr/>
          <p:nvPr/>
        </p:nvGrpSpPr>
        <p:grpSpPr>
          <a:xfrm>
            <a:off x="0" y="928670"/>
            <a:ext cx="9121140" cy="4453440"/>
            <a:chOff x="0" y="836712"/>
            <a:chExt cx="9121140" cy="4453440"/>
          </a:xfrm>
        </p:grpSpPr>
        <p:sp>
          <p:nvSpPr>
            <p:cNvPr id="14" name="Прямоугольная выноска 13"/>
            <p:cNvSpPr/>
            <p:nvPr/>
          </p:nvSpPr>
          <p:spPr bwMode="auto">
            <a:xfrm>
              <a:off x="0" y="836712"/>
              <a:ext cx="2376264" cy="738664"/>
            </a:xfrm>
            <a:prstGeom prst="wedgeRectCallout">
              <a:avLst>
                <a:gd name="adj1" fmla="val 26362"/>
                <a:gd name="adj2" fmla="val 101021"/>
              </a:avLst>
            </a:prstGeom>
            <a:solidFill>
              <a:srgbClr val="97371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1400" b="1" dirty="0" smtClean="0">
                  <a:solidFill>
                    <a:schemeClr val="bg1"/>
                  </a:solidFill>
                </a:rPr>
                <a:t>Модуль структурирования информации</a:t>
              </a:r>
            </a:p>
          </p:txBody>
        </p:sp>
        <p:sp>
          <p:nvSpPr>
            <p:cNvPr id="15" name="Прямоугольная выноска 14"/>
            <p:cNvSpPr/>
            <p:nvPr/>
          </p:nvSpPr>
          <p:spPr bwMode="auto">
            <a:xfrm>
              <a:off x="3786182" y="836712"/>
              <a:ext cx="1872208" cy="523220"/>
            </a:xfrm>
            <a:prstGeom prst="wedgeRectCallout">
              <a:avLst>
                <a:gd name="adj1" fmla="val -93468"/>
                <a:gd name="adj2" fmla="val 362782"/>
              </a:avLst>
            </a:prstGeom>
            <a:solidFill>
              <a:srgbClr val="97371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1400" b="1" dirty="0" smtClean="0">
                  <a:solidFill>
                    <a:schemeClr val="bg1"/>
                  </a:solidFill>
                </a:rPr>
                <a:t>Модуль съема информации</a:t>
              </a:r>
            </a:p>
          </p:txBody>
        </p:sp>
        <p:sp>
          <p:nvSpPr>
            <p:cNvPr id="17" name="Прямоугольная выноска 16"/>
            <p:cNvSpPr/>
            <p:nvPr/>
          </p:nvSpPr>
          <p:spPr bwMode="auto">
            <a:xfrm>
              <a:off x="4214810" y="4551488"/>
              <a:ext cx="2376264" cy="738664"/>
            </a:xfrm>
            <a:prstGeom prst="wedgeRectCallout">
              <a:avLst>
                <a:gd name="adj1" fmla="val -107209"/>
                <a:gd name="adj2" fmla="val -90954"/>
              </a:avLst>
            </a:prstGeom>
            <a:solidFill>
              <a:srgbClr val="97371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1400" b="1" dirty="0" smtClean="0">
                  <a:solidFill>
                    <a:schemeClr val="bg1"/>
                  </a:solidFill>
                </a:rPr>
                <a:t>Модуль интерактивного поиска новых источников</a:t>
              </a:r>
            </a:p>
          </p:txBody>
        </p:sp>
        <p:sp>
          <p:nvSpPr>
            <p:cNvPr id="18" name="Прямоугольная выноска 17"/>
            <p:cNvSpPr/>
            <p:nvPr/>
          </p:nvSpPr>
          <p:spPr bwMode="auto">
            <a:xfrm>
              <a:off x="6858432" y="847308"/>
              <a:ext cx="2262708" cy="523220"/>
            </a:xfrm>
            <a:prstGeom prst="wedgeRectCallout">
              <a:avLst>
                <a:gd name="adj1" fmla="val -159500"/>
                <a:gd name="adj2" fmla="val 356207"/>
              </a:avLst>
            </a:prstGeom>
            <a:solidFill>
              <a:srgbClr val="97371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1400" b="1" dirty="0" smtClean="0">
                  <a:solidFill>
                    <a:schemeClr val="bg1"/>
                  </a:solidFill>
                </a:rPr>
                <a:t>Временное хранилище информации</a:t>
              </a:r>
            </a:p>
          </p:txBody>
        </p:sp>
      </p:grpSp>
      <p:grpSp>
        <p:nvGrpSpPr>
          <p:cNvPr id="6" name="Группа 28"/>
          <p:cNvGrpSpPr/>
          <p:nvPr/>
        </p:nvGrpSpPr>
        <p:grpSpPr>
          <a:xfrm>
            <a:off x="2357422" y="1285860"/>
            <a:ext cx="6643734" cy="5143536"/>
            <a:chOff x="-1377790" y="1501886"/>
            <a:chExt cx="6513511" cy="5143536"/>
          </a:xfrm>
        </p:grpSpPr>
        <p:sp>
          <p:nvSpPr>
            <p:cNvPr id="23" name="Прямоугольник 22"/>
            <p:cNvSpPr/>
            <p:nvPr/>
          </p:nvSpPr>
          <p:spPr bwMode="auto">
            <a:xfrm>
              <a:off x="1283650" y="1501886"/>
              <a:ext cx="3782039" cy="3714776"/>
            </a:xfrm>
            <a:prstGeom prst="rect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Прямоугольная выноска 23"/>
            <p:cNvSpPr/>
            <p:nvPr/>
          </p:nvSpPr>
          <p:spPr bwMode="auto">
            <a:xfrm>
              <a:off x="-1377790" y="6002480"/>
              <a:ext cx="6513511" cy="642942"/>
            </a:xfrm>
            <a:prstGeom prst="wedgeRectCallout">
              <a:avLst>
                <a:gd name="adj1" fmla="val -5912"/>
                <a:gd name="adj2" fmla="val -168816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800" b="1" dirty="0" smtClean="0">
                  <a:solidFill>
                    <a:schemeClr val="bg1"/>
                  </a:solidFill>
                </a:rPr>
                <a:t>СПС классификации и размещения найденных сведений</a:t>
              </a:r>
              <a:endPara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7" name="Группа 165"/>
          <p:cNvGrpSpPr/>
          <p:nvPr/>
        </p:nvGrpSpPr>
        <p:grpSpPr>
          <a:xfrm>
            <a:off x="2143108" y="928670"/>
            <a:ext cx="6978032" cy="4929222"/>
            <a:chOff x="2143108" y="836712"/>
            <a:chExt cx="6978032" cy="4929222"/>
          </a:xfrm>
        </p:grpSpPr>
        <p:sp>
          <p:nvSpPr>
            <p:cNvPr id="26" name="Прямоугольная выноска 25"/>
            <p:cNvSpPr/>
            <p:nvPr/>
          </p:nvSpPr>
          <p:spPr bwMode="auto">
            <a:xfrm>
              <a:off x="6215074" y="5458157"/>
              <a:ext cx="2735164" cy="307777"/>
            </a:xfrm>
            <a:prstGeom prst="wedgeRectCallout">
              <a:avLst>
                <a:gd name="adj1" fmla="val -3580"/>
                <a:gd name="adj2" fmla="val -308274"/>
              </a:avLst>
            </a:prstGeom>
            <a:solidFill>
              <a:srgbClr val="97371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1400" b="1" dirty="0" smtClean="0">
                  <a:solidFill>
                    <a:schemeClr val="bg1"/>
                  </a:solidFill>
                </a:rPr>
                <a:t>Модуль отбора информации</a:t>
              </a:r>
            </a:p>
          </p:txBody>
        </p:sp>
        <p:sp>
          <p:nvSpPr>
            <p:cNvPr id="27" name="Прямоугольная выноска 26"/>
            <p:cNvSpPr/>
            <p:nvPr/>
          </p:nvSpPr>
          <p:spPr bwMode="auto">
            <a:xfrm>
              <a:off x="2214546" y="3479918"/>
              <a:ext cx="2643206" cy="523220"/>
            </a:xfrm>
            <a:prstGeom prst="wedgeRectCallout">
              <a:avLst>
                <a:gd name="adj1" fmla="val 135628"/>
                <a:gd name="adj2" fmla="val -7498"/>
              </a:avLst>
            </a:prstGeom>
            <a:solidFill>
              <a:srgbClr val="97371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1400" b="1" dirty="0" smtClean="0">
                  <a:solidFill>
                    <a:schemeClr val="bg1"/>
                  </a:solidFill>
                </a:rPr>
                <a:t>Хранилище  специальной информации</a:t>
              </a:r>
            </a:p>
          </p:txBody>
        </p:sp>
        <p:sp>
          <p:nvSpPr>
            <p:cNvPr id="28" name="Прямоугольная выноска 27"/>
            <p:cNvSpPr/>
            <p:nvPr/>
          </p:nvSpPr>
          <p:spPr bwMode="auto">
            <a:xfrm>
              <a:off x="2143108" y="836712"/>
              <a:ext cx="2212868" cy="738664"/>
            </a:xfrm>
            <a:prstGeom prst="wedgeRectCallout">
              <a:avLst>
                <a:gd name="adj1" fmla="val 94903"/>
                <a:gd name="adj2" fmla="val 253959"/>
              </a:avLst>
            </a:prstGeom>
            <a:solidFill>
              <a:srgbClr val="97371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1400" b="1" dirty="0" smtClean="0">
                  <a:solidFill>
                    <a:schemeClr val="bg1"/>
                  </a:solidFill>
                </a:rPr>
                <a:t>Модуль управления обработкой информации</a:t>
              </a:r>
            </a:p>
          </p:txBody>
        </p:sp>
        <p:sp>
          <p:nvSpPr>
            <p:cNvPr id="29" name="Прямоугольная выноска 28"/>
            <p:cNvSpPr/>
            <p:nvPr/>
          </p:nvSpPr>
          <p:spPr bwMode="auto">
            <a:xfrm>
              <a:off x="2643174" y="5457028"/>
              <a:ext cx="3177472" cy="307777"/>
            </a:xfrm>
            <a:prstGeom prst="wedgeRectCallout">
              <a:avLst>
                <a:gd name="adj1" fmla="val 47389"/>
                <a:gd name="adj2" fmla="val -297850"/>
              </a:avLst>
            </a:prstGeom>
            <a:solidFill>
              <a:srgbClr val="97371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1400" b="1" dirty="0" smtClean="0">
                  <a:solidFill>
                    <a:schemeClr val="bg1"/>
                  </a:solidFill>
                </a:rPr>
                <a:t>Модуль формирования отчетов</a:t>
              </a:r>
            </a:p>
          </p:txBody>
        </p:sp>
        <p:sp>
          <p:nvSpPr>
            <p:cNvPr id="30" name="Прямоугольная выноска 29"/>
            <p:cNvSpPr/>
            <p:nvPr/>
          </p:nvSpPr>
          <p:spPr bwMode="auto">
            <a:xfrm>
              <a:off x="4421892" y="838200"/>
              <a:ext cx="2376264" cy="738664"/>
            </a:xfrm>
            <a:prstGeom prst="wedgeRectCallout">
              <a:avLst>
                <a:gd name="adj1" fmla="val 8233"/>
                <a:gd name="adj2" fmla="val 103329"/>
              </a:avLst>
            </a:prstGeom>
            <a:solidFill>
              <a:srgbClr val="97371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1400" b="1" dirty="0" smtClean="0">
                  <a:solidFill>
                    <a:schemeClr val="bg1"/>
                  </a:solidFill>
                </a:rPr>
                <a:t>Модуль структурирования информации</a:t>
              </a:r>
            </a:p>
          </p:txBody>
        </p:sp>
        <p:sp>
          <p:nvSpPr>
            <p:cNvPr id="31" name="Прямоугольная выноска 30"/>
            <p:cNvSpPr/>
            <p:nvPr/>
          </p:nvSpPr>
          <p:spPr bwMode="auto">
            <a:xfrm>
              <a:off x="6858432" y="847308"/>
              <a:ext cx="2262708" cy="738664"/>
            </a:xfrm>
            <a:prstGeom prst="wedgeRectCallout">
              <a:avLst>
                <a:gd name="adj1" fmla="val -7394"/>
                <a:gd name="adj2" fmla="val 101444"/>
              </a:avLst>
            </a:prstGeom>
            <a:solidFill>
              <a:srgbClr val="97371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ru-RU" sz="1400" b="1" dirty="0" smtClean="0">
                  <a:solidFill>
                    <a:schemeClr val="bg1"/>
                  </a:solidFill>
                </a:rPr>
                <a:t>Модуль классификации и кластеризации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14282" y="142853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Фрагмент макета ПАК «Настройка-С»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8676456" y="0"/>
            <a:ext cx="46754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</a:t>
            </a: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6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526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Состав и структура фрагмента макета</a:t>
            </a:r>
            <a:endParaRPr lang="ru-RU" sz="12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65542" name="Object 6"/>
          <p:cNvGraphicFramePr>
            <a:graphicFrameLocks noChangeAspect="1"/>
          </p:cNvGraphicFramePr>
          <p:nvPr/>
        </p:nvGraphicFramePr>
        <p:xfrm>
          <a:off x="179388" y="1500174"/>
          <a:ext cx="8750300" cy="4330700"/>
        </p:xfrm>
        <a:graphic>
          <a:graphicData uri="http://schemas.openxmlformats.org/presentationml/2006/ole">
            <p:oleObj spid="_x0000_s65542" name="Visio" r:id="rId3" imgW="10551475" imgH="5431215" progId="Visio.Drawing.11">
              <p:embed/>
            </p:oleObj>
          </a:graphicData>
        </a:graphic>
      </p:graphicFrame>
      <p:graphicFrame>
        <p:nvGraphicFramePr>
          <p:cNvPr id="65543" name="Object 7"/>
          <p:cNvGraphicFramePr>
            <a:graphicFrameLocks noChangeAspect="1"/>
          </p:cNvGraphicFramePr>
          <p:nvPr/>
        </p:nvGraphicFramePr>
        <p:xfrm>
          <a:off x="179418" y="1500174"/>
          <a:ext cx="8750300" cy="4330700"/>
        </p:xfrm>
        <a:graphic>
          <a:graphicData uri="http://schemas.openxmlformats.org/presentationml/2006/ole">
            <p:oleObj spid="_x0000_s65543" name="Visio" r:id="rId4" imgW="10551475" imgH="5431215" progId="Visio.Drawing.11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260648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Цель и задачи СЧ НИР «Настройка-С»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860514"/>
            <a:ext cx="864096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Цель: </a:t>
            </a:r>
            <a:r>
              <a:rPr lang="ru-RU" sz="2000" b="1" dirty="0" smtClean="0"/>
              <a:t>разработка методов и средств автоматизированного поиска в сети Интернет специальной информации по объектам заинтересованности, ее размещения в информационных комплексах, реализации её визуального анализа.</a:t>
            </a:r>
          </a:p>
          <a:p>
            <a:pPr algn="just">
              <a:spcAft>
                <a:spcPts val="600"/>
              </a:spcAft>
            </a:pPr>
            <a:endParaRPr lang="en-US" sz="2000" b="1" dirty="0" smtClean="0"/>
          </a:p>
          <a:p>
            <a:pPr marL="457200" lvl="0" indent="-457200" algn="just"/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Задачи: </a:t>
            </a:r>
          </a:p>
          <a:p>
            <a:pPr lvl="0" algn="just">
              <a:spcAft>
                <a:spcPts val="1200"/>
              </a:spcAft>
            </a:pPr>
            <a:r>
              <a:rPr lang="en-US" sz="2000" b="1" dirty="0" smtClean="0"/>
              <a:t>- </a:t>
            </a:r>
            <a:r>
              <a:rPr lang="ru-RU" sz="2000" b="1" dirty="0" smtClean="0"/>
              <a:t>исследовать возможность и разработать методы и средства поиска в сети Интернет справочных, технических, </a:t>
            </a:r>
            <a:r>
              <a:rPr lang="ru-RU" sz="2000" b="1" dirty="0" err="1" smtClean="0"/>
              <a:t>геоинформационных</a:t>
            </a:r>
            <a:r>
              <a:rPr lang="ru-RU" sz="2000" b="1" dirty="0" smtClean="0"/>
              <a:t> и новостных сведений по объектам заданных классов;</a:t>
            </a:r>
          </a:p>
          <a:p>
            <a:pPr lvl="0" algn="just">
              <a:spcAft>
                <a:spcPts val="1200"/>
              </a:spcAft>
            </a:pPr>
            <a:r>
              <a:rPr lang="en-US" sz="2000" b="1" dirty="0" smtClean="0"/>
              <a:t>- </a:t>
            </a:r>
            <a:r>
              <a:rPr lang="ru-RU" sz="2000" b="1" dirty="0" smtClean="0"/>
              <a:t>разработать методы и средства классификации специальных сведений;</a:t>
            </a:r>
          </a:p>
          <a:p>
            <a:pPr lvl="0" algn="just">
              <a:spcAft>
                <a:spcPts val="1200"/>
              </a:spcAft>
            </a:pPr>
            <a:r>
              <a:rPr lang="en-US" sz="2000" b="1" dirty="0" smtClean="0"/>
              <a:t>- </a:t>
            </a:r>
            <a:r>
              <a:rPr lang="ru-RU" sz="2000" b="1" dirty="0" smtClean="0"/>
              <a:t>разработать методы и средства размещения найденных сведений в существующих информационных комплексах;</a:t>
            </a:r>
          </a:p>
          <a:p>
            <a:pPr lvl="0" algn="l">
              <a:spcAft>
                <a:spcPts val="1200"/>
              </a:spcAft>
            </a:pPr>
            <a:r>
              <a:rPr lang="en-US" sz="2000" b="1" dirty="0" smtClean="0"/>
              <a:t>- </a:t>
            </a:r>
            <a:r>
              <a:rPr lang="ru-RU" sz="2000" b="1" dirty="0" smtClean="0"/>
              <a:t>создать макет ПАК «</a:t>
            </a:r>
            <a:r>
              <a:rPr lang="ru-RU" sz="2000" b="1" dirty="0" err="1" smtClean="0"/>
              <a:t>Настрока-С</a:t>
            </a:r>
            <a:r>
              <a:rPr lang="ru-RU" sz="2000" b="1" dirty="0" smtClean="0"/>
              <a:t>» и провести его испытания.</a:t>
            </a:r>
            <a:endParaRPr lang="ru-RU" sz="20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395288" y="2276475"/>
            <a:ext cx="8353425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Демонстрация СПС фрагмента макета ПАК «Настройка-С»</a:t>
            </a:r>
            <a:endParaRPr lang="ru-RU" sz="36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</a:t>
            </a: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7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Основные результаты 1 этапа СЧ НИР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38676" y="332656"/>
            <a:ext cx="8753804" cy="681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457200" indent="-457200" algn="just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Разработаны предложения по структурно-логической схеме сопряжения создаваемого ПАК с существующими информационными комплексами. </a:t>
            </a:r>
          </a:p>
          <a:p>
            <a:pPr marL="457200" indent="-457200" algn="just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Определены состав и структура справочных, технических, </a:t>
            </a:r>
            <a:r>
              <a:rPr lang="ru-RU" sz="1800" b="1" dirty="0" err="1" smtClean="0"/>
              <a:t>геоинформационных</a:t>
            </a:r>
            <a:r>
              <a:rPr lang="ru-RU" sz="1800" b="1" dirty="0" smtClean="0"/>
              <a:t> и новостных сведений.</a:t>
            </a:r>
          </a:p>
          <a:p>
            <a:pPr marL="457200" lvl="0" indent="-457200" algn="just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Определен перечень источников информации сети Интернет, которые могут быть использованы для каждого из видов специальных сведений.</a:t>
            </a:r>
          </a:p>
          <a:p>
            <a:pPr marL="457200" lvl="0" indent="-457200" algn="just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Исследована возможность и разработаны методы поиска в сети Интернет справочных, технических, </a:t>
            </a:r>
            <a:r>
              <a:rPr lang="ru-RU" sz="1800" b="1" dirty="0" err="1" smtClean="0"/>
              <a:t>геоинформационных</a:t>
            </a:r>
            <a:r>
              <a:rPr lang="ru-RU" sz="1800" b="1" dirty="0" smtClean="0"/>
              <a:t> и новостных сведений по объектам заданных классов.</a:t>
            </a:r>
          </a:p>
          <a:p>
            <a:pPr marL="457200" lvl="0" indent="-457200" algn="just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Исследована возможность и разработаны методы классификации найденных специальных сведений для определения информационных комплексов их дальнейшего размещения.</a:t>
            </a:r>
          </a:p>
          <a:p>
            <a:pPr marL="457200" indent="-457200" algn="just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Создан фрагмент макета ПАК «Настройка-С»</a:t>
            </a:r>
          </a:p>
          <a:p>
            <a:pPr marL="457200" indent="-457200" algn="l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Подготовлен научно-технический отчет  </a:t>
            </a:r>
            <a:br>
              <a:rPr lang="ru-RU" sz="1800" b="1" dirty="0" smtClean="0"/>
            </a:br>
            <a:r>
              <a:rPr lang="ru-RU" sz="1800" b="1" dirty="0" smtClean="0"/>
              <a:t>(177 л., 12 рисунков, 53 таблицы,  49 источников </a:t>
            </a:r>
            <a:br>
              <a:rPr lang="ru-RU" sz="1800" b="1" dirty="0" smtClean="0"/>
            </a:br>
            <a:r>
              <a:rPr lang="ru-RU" sz="1800" b="1" dirty="0" smtClean="0"/>
              <a:t>литературы,  4 приложения)</a:t>
            </a:r>
            <a:r>
              <a:rPr lang="en-US" sz="1800" b="1" dirty="0" smtClean="0"/>
              <a:t>.</a:t>
            </a:r>
            <a:endParaRPr lang="ru-RU" sz="1800" b="1" dirty="0" smtClean="0"/>
          </a:p>
          <a:p>
            <a:pPr marL="457200" lvl="0" indent="-457200" algn="just">
              <a:spcAft>
                <a:spcPts val="600"/>
              </a:spcAft>
            </a:pPr>
            <a:r>
              <a:rPr lang="ru-RU" sz="18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14282" y="428605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Структурно логическая схема сопряжения </a:t>
            </a:r>
            <a:b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ПАК «Настройка-С»</a:t>
            </a:r>
            <a:r>
              <a:rPr lang="en-US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 существующими информационными комплексами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8676456" y="0"/>
            <a:ext cx="46754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Структурно-логическая схема сопряжения</a:t>
            </a:r>
            <a:endParaRPr lang="ru-RU" sz="12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505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50561" name="Object 1"/>
          <p:cNvGraphicFramePr>
            <a:graphicFrameLocks noChangeAspect="1"/>
          </p:cNvGraphicFramePr>
          <p:nvPr/>
        </p:nvGraphicFramePr>
        <p:xfrm>
          <a:off x="539552" y="1643050"/>
          <a:ext cx="8159526" cy="4572032"/>
        </p:xfrm>
        <a:graphic>
          <a:graphicData uri="http://schemas.openxmlformats.org/presentationml/2006/ole">
            <p:oleObj spid="_x0000_s1026" name="Visio" r:id="rId3" imgW="4761084" imgH="266346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Группа 51"/>
          <p:cNvGrpSpPr/>
          <p:nvPr/>
        </p:nvGrpSpPr>
        <p:grpSpPr>
          <a:xfrm>
            <a:off x="4644008" y="4221088"/>
            <a:ext cx="2952328" cy="1656184"/>
            <a:chOff x="4644008" y="4221088"/>
            <a:chExt cx="3312368" cy="1656184"/>
          </a:xfrm>
        </p:grpSpPr>
        <p:sp>
          <p:nvSpPr>
            <p:cNvPr id="48" name="Скругленный прямоугольник 47"/>
            <p:cNvSpPr/>
            <p:nvPr/>
          </p:nvSpPr>
          <p:spPr bwMode="auto">
            <a:xfrm>
              <a:off x="4644008" y="4221088"/>
              <a:ext cx="3312368" cy="1656184"/>
            </a:xfrm>
            <a:prstGeom prst="roundRect">
              <a:avLst/>
            </a:prstGeom>
            <a:solidFill>
              <a:srgbClr val="FFF5CB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228184" y="4293096"/>
              <a:ext cx="16561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 smtClean="0"/>
                <a:t>Опционально</a:t>
              </a:r>
              <a:endParaRPr lang="ru-RU" sz="1400" dirty="0"/>
            </a:p>
          </p:txBody>
        </p:sp>
      </p:grp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14282" y="142853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Структурно логическая схема сопряжения </a:t>
            </a:r>
            <a:b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ПАК «Настройка-С»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8676456" y="0"/>
            <a:ext cx="46754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5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Структура каталогов обменной директории</a:t>
            </a:r>
            <a:endParaRPr lang="ru-RU" sz="12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505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" name="Группа 54"/>
          <p:cNvGrpSpPr/>
          <p:nvPr/>
        </p:nvGrpSpPr>
        <p:grpSpPr>
          <a:xfrm>
            <a:off x="357158" y="857232"/>
            <a:ext cx="2500330" cy="1285884"/>
            <a:chOff x="357158" y="857232"/>
            <a:chExt cx="3088644" cy="1500198"/>
          </a:xfrm>
        </p:grpSpPr>
        <p:pic>
          <p:nvPicPr>
            <p:cNvPr id="49" name="Picture 3" descr="C:\Users\AnChaparin\Desktop\1357741451_inode-directory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58" y="857232"/>
              <a:ext cx="1500198" cy="1500198"/>
            </a:xfrm>
            <a:prstGeom prst="rect">
              <a:avLst/>
            </a:prstGeom>
            <a:noFill/>
          </p:spPr>
        </p:pic>
        <p:sp>
          <p:nvSpPr>
            <p:cNvPr id="50" name="TextBox 49"/>
            <p:cNvSpPr txBox="1"/>
            <p:nvPr/>
          </p:nvSpPr>
          <p:spPr>
            <a:xfrm>
              <a:off x="764776" y="914881"/>
              <a:ext cx="2681026" cy="35907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/>
                <a:t>/</a:t>
              </a:r>
              <a:r>
                <a:rPr lang="ru-RU" sz="1400" dirty="0" smtClean="0"/>
                <a:t>Обменная</a:t>
              </a:r>
              <a:r>
                <a:rPr lang="en-US" sz="1400" b="1" dirty="0" smtClean="0"/>
                <a:t> </a:t>
              </a:r>
              <a:r>
                <a:rPr lang="ru-RU" sz="1400" dirty="0" smtClean="0"/>
                <a:t>директория</a:t>
              </a:r>
              <a:endParaRPr lang="ru-RU" sz="1400" dirty="0"/>
            </a:p>
          </p:txBody>
        </p:sp>
      </p:grpSp>
      <p:pic>
        <p:nvPicPr>
          <p:cNvPr id="57" name="Picture 3" descr="C:\Users\AnChaparin\Desktop\1357741451_inode-directo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85926"/>
            <a:ext cx="928694" cy="928694"/>
          </a:xfrm>
          <a:prstGeom prst="rect">
            <a:avLst/>
          </a:prstGeom>
          <a:noFill/>
        </p:spPr>
      </p:pic>
      <p:pic>
        <p:nvPicPr>
          <p:cNvPr id="59" name="Picture 3" descr="C:\Users\AnChaparin\Desktop\1357741451_inode-directo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857364"/>
            <a:ext cx="928694" cy="928694"/>
          </a:xfrm>
          <a:prstGeom prst="rect">
            <a:avLst/>
          </a:prstGeom>
          <a:noFill/>
        </p:spPr>
      </p:pic>
      <p:grpSp>
        <p:nvGrpSpPr>
          <p:cNvPr id="3" name="Группа 51"/>
          <p:cNvGrpSpPr/>
          <p:nvPr/>
        </p:nvGrpSpPr>
        <p:grpSpPr>
          <a:xfrm>
            <a:off x="928662" y="1928802"/>
            <a:ext cx="1714512" cy="928694"/>
            <a:chOff x="-714412" y="2285992"/>
            <a:chExt cx="1714512" cy="928694"/>
          </a:xfrm>
        </p:grpSpPr>
        <p:pic>
          <p:nvPicPr>
            <p:cNvPr id="53" name="Picture 3" descr="C:\Users\AnChaparin\Desktop\1357741451_inode-directory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06" y="2285992"/>
              <a:ext cx="928694" cy="928694"/>
            </a:xfrm>
            <a:prstGeom prst="rect">
              <a:avLst/>
            </a:prstGeom>
            <a:noFill/>
          </p:spPr>
        </p:pic>
        <p:sp>
          <p:nvSpPr>
            <p:cNvPr id="54" name="TextBox 53"/>
            <p:cNvSpPr txBox="1"/>
            <p:nvPr/>
          </p:nvSpPr>
          <p:spPr>
            <a:xfrm>
              <a:off x="-714412" y="2714620"/>
              <a:ext cx="1622304" cy="30777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ru-RU" sz="1400" dirty="0" smtClean="0"/>
                <a:t>/</a:t>
              </a:r>
              <a:r>
                <a:rPr lang="en-US" sz="1400" dirty="0" smtClean="0"/>
                <a:t>SS-V-X80-XXX-X</a:t>
              </a:r>
              <a:endParaRPr lang="ru-RU" sz="1400" dirty="0" smtClean="0"/>
            </a:p>
          </p:txBody>
        </p:sp>
      </p:grpSp>
      <p:pic>
        <p:nvPicPr>
          <p:cNvPr id="63" name="Picture 3" descr="C:\Users\AnChaparin\Desktop\1357741451_inode-directo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571744"/>
            <a:ext cx="928694" cy="928694"/>
          </a:xfrm>
          <a:prstGeom prst="rect">
            <a:avLst/>
          </a:prstGeom>
          <a:noFill/>
        </p:spPr>
      </p:pic>
      <p:pic>
        <p:nvPicPr>
          <p:cNvPr id="64" name="Picture 3" descr="C:\Users\AnChaparin\Desktop\1357741451_inode-directo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643182"/>
            <a:ext cx="928694" cy="928694"/>
          </a:xfrm>
          <a:prstGeom prst="rect">
            <a:avLst/>
          </a:prstGeom>
          <a:noFill/>
        </p:spPr>
      </p:pic>
      <p:grpSp>
        <p:nvGrpSpPr>
          <p:cNvPr id="7" name="Группа 59"/>
          <p:cNvGrpSpPr/>
          <p:nvPr/>
        </p:nvGrpSpPr>
        <p:grpSpPr>
          <a:xfrm>
            <a:off x="2643174" y="2724144"/>
            <a:ext cx="1009656" cy="928694"/>
            <a:chOff x="-9556" y="2285992"/>
            <a:chExt cx="1009656" cy="928694"/>
          </a:xfrm>
        </p:grpSpPr>
        <p:pic>
          <p:nvPicPr>
            <p:cNvPr id="61" name="Picture 3" descr="C:\Users\AnChaparin\Desktop\1357741451_inode-directory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06" y="2285992"/>
              <a:ext cx="928694" cy="928694"/>
            </a:xfrm>
            <a:prstGeom prst="rect">
              <a:avLst/>
            </a:prstGeom>
            <a:noFill/>
          </p:spPr>
        </p:pic>
        <p:sp>
          <p:nvSpPr>
            <p:cNvPr id="62" name="TextBox 61"/>
            <p:cNvSpPr txBox="1"/>
            <p:nvPr/>
          </p:nvSpPr>
          <p:spPr>
            <a:xfrm>
              <a:off x="-9556" y="2714620"/>
              <a:ext cx="593432" cy="30777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ru-RU" sz="1400" dirty="0" smtClean="0"/>
                <a:t>/</a:t>
              </a:r>
              <a:r>
                <a:rPr lang="en-US" sz="1400" dirty="0" smtClean="0"/>
                <a:t>URL</a:t>
              </a:r>
              <a:endParaRPr lang="ru-RU" sz="1400" dirty="0" smtClean="0"/>
            </a:p>
          </p:txBody>
        </p:sp>
      </p:grpSp>
      <p:pic>
        <p:nvPicPr>
          <p:cNvPr id="65" name="Picture 3" descr="C:\Users\AnChaparin\Desktop\1357741451_inode-directo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357562"/>
            <a:ext cx="928694" cy="928694"/>
          </a:xfrm>
          <a:prstGeom prst="rect">
            <a:avLst/>
          </a:prstGeom>
          <a:noFill/>
        </p:spPr>
      </p:pic>
      <p:pic>
        <p:nvPicPr>
          <p:cNvPr id="66" name="Picture 3" descr="C:\Users\AnChaparin\Desktop\1357741451_inode-directo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429000"/>
            <a:ext cx="928694" cy="928694"/>
          </a:xfrm>
          <a:prstGeom prst="rect">
            <a:avLst/>
          </a:prstGeom>
          <a:noFill/>
        </p:spPr>
      </p:pic>
      <p:grpSp>
        <p:nvGrpSpPr>
          <p:cNvPr id="8" name="Группа 66"/>
          <p:cNvGrpSpPr/>
          <p:nvPr/>
        </p:nvGrpSpPr>
        <p:grpSpPr>
          <a:xfrm>
            <a:off x="3714744" y="3500438"/>
            <a:ext cx="1000132" cy="928694"/>
            <a:chOff x="-32" y="2285992"/>
            <a:chExt cx="1000132" cy="928694"/>
          </a:xfrm>
        </p:grpSpPr>
        <p:pic>
          <p:nvPicPr>
            <p:cNvPr id="68" name="Picture 3" descr="C:\Users\AnChaparin\Desktop\1357741451_inode-directory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06" y="2285992"/>
              <a:ext cx="928694" cy="928694"/>
            </a:xfrm>
            <a:prstGeom prst="rect">
              <a:avLst/>
            </a:prstGeom>
            <a:noFill/>
          </p:spPr>
        </p:pic>
        <p:sp>
          <p:nvSpPr>
            <p:cNvPr id="69" name="TextBox 68"/>
            <p:cNvSpPr txBox="1"/>
            <p:nvPr/>
          </p:nvSpPr>
          <p:spPr>
            <a:xfrm>
              <a:off x="-32" y="2714620"/>
              <a:ext cx="774571" cy="30777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ru-RU" sz="1400" dirty="0" smtClean="0"/>
                <a:t>/</a:t>
              </a:r>
              <a:r>
                <a:rPr lang="en-US" sz="1400" dirty="0" smtClean="0"/>
                <a:t>XX-XX</a:t>
              </a:r>
              <a:endParaRPr lang="ru-RU" sz="1400" dirty="0" smtClean="0"/>
            </a:p>
          </p:txBody>
        </p:sp>
      </p:grpSp>
      <p:pic>
        <p:nvPicPr>
          <p:cNvPr id="70" name="Picture 3" descr="C:\Users\AnChaparin\Desktop\1357741451_inode-directo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143380"/>
            <a:ext cx="928694" cy="928694"/>
          </a:xfrm>
          <a:prstGeom prst="rect">
            <a:avLst/>
          </a:prstGeom>
          <a:noFill/>
        </p:spPr>
      </p:pic>
      <p:pic>
        <p:nvPicPr>
          <p:cNvPr id="71" name="Picture 3" descr="C:\Users\AnChaparin\Desktop\1357741451_inode-directo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214818"/>
            <a:ext cx="928694" cy="928694"/>
          </a:xfrm>
          <a:prstGeom prst="rect">
            <a:avLst/>
          </a:prstGeom>
          <a:noFill/>
        </p:spPr>
      </p:pic>
      <p:grpSp>
        <p:nvGrpSpPr>
          <p:cNvPr id="9" name="Группа 71"/>
          <p:cNvGrpSpPr/>
          <p:nvPr/>
        </p:nvGrpSpPr>
        <p:grpSpPr>
          <a:xfrm>
            <a:off x="4643438" y="4286256"/>
            <a:ext cx="1143008" cy="928694"/>
            <a:chOff x="-142908" y="2285992"/>
            <a:chExt cx="1143008" cy="928694"/>
          </a:xfrm>
        </p:grpSpPr>
        <p:pic>
          <p:nvPicPr>
            <p:cNvPr id="73" name="Picture 3" descr="C:\Users\AnChaparin\Desktop\1357741451_inode-directory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06" y="2285992"/>
              <a:ext cx="928694" cy="928694"/>
            </a:xfrm>
            <a:prstGeom prst="rect">
              <a:avLst/>
            </a:prstGeom>
            <a:noFill/>
          </p:spPr>
        </p:pic>
        <p:sp>
          <p:nvSpPr>
            <p:cNvPr id="74" name="TextBox 73"/>
            <p:cNvSpPr txBox="1"/>
            <p:nvPr/>
          </p:nvSpPr>
          <p:spPr>
            <a:xfrm>
              <a:off x="-142908" y="2714620"/>
              <a:ext cx="1016176" cy="30777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ru-RU" sz="1400" dirty="0" smtClean="0"/>
                <a:t>/Тематика</a:t>
              </a:r>
            </a:p>
          </p:txBody>
        </p:sp>
      </p:grpSp>
      <p:pic>
        <p:nvPicPr>
          <p:cNvPr id="75" name="Picture 3" descr="C:\Users\AnChaparin\Desktop\1357741451_inode-directo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929198"/>
            <a:ext cx="928694" cy="928694"/>
          </a:xfrm>
          <a:prstGeom prst="rect">
            <a:avLst/>
          </a:prstGeom>
          <a:noFill/>
        </p:spPr>
      </p:pic>
      <p:pic>
        <p:nvPicPr>
          <p:cNvPr id="76" name="Picture 3" descr="C:\Users\AnChaparin\Desktop\1357741451_inode-directo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5000636"/>
            <a:ext cx="928694" cy="928694"/>
          </a:xfrm>
          <a:prstGeom prst="rect">
            <a:avLst/>
          </a:prstGeom>
          <a:noFill/>
        </p:spPr>
      </p:pic>
      <p:grpSp>
        <p:nvGrpSpPr>
          <p:cNvPr id="10" name="Группа 76"/>
          <p:cNvGrpSpPr/>
          <p:nvPr/>
        </p:nvGrpSpPr>
        <p:grpSpPr>
          <a:xfrm>
            <a:off x="5582266" y="5072074"/>
            <a:ext cx="1275750" cy="928694"/>
            <a:chOff x="-275650" y="2285992"/>
            <a:chExt cx="1275750" cy="928694"/>
          </a:xfrm>
        </p:grpSpPr>
        <p:pic>
          <p:nvPicPr>
            <p:cNvPr id="78" name="Picture 3" descr="C:\Users\AnChaparin\Desktop\1357741451_inode-directory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06" y="2285992"/>
              <a:ext cx="928694" cy="928694"/>
            </a:xfrm>
            <a:prstGeom prst="rect">
              <a:avLst/>
            </a:prstGeom>
            <a:noFill/>
          </p:spPr>
        </p:pic>
        <p:sp>
          <p:nvSpPr>
            <p:cNvPr id="79" name="TextBox 78"/>
            <p:cNvSpPr txBox="1"/>
            <p:nvPr/>
          </p:nvSpPr>
          <p:spPr>
            <a:xfrm>
              <a:off x="-275650" y="2714620"/>
              <a:ext cx="1132874" cy="30777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ru-RU" sz="1400" dirty="0" smtClean="0"/>
                <a:t>/Подписант</a:t>
              </a: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6929454" y="5929330"/>
            <a:ext cx="816249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ru-RU" sz="1400" dirty="0" smtClean="0"/>
              <a:t>/файлы</a:t>
            </a:r>
          </a:p>
        </p:txBody>
      </p:sp>
      <p:cxnSp>
        <p:nvCxnSpPr>
          <p:cNvPr id="84" name="Соединительная линия уступом 83"/>
          <p:cNvCxnSpPr>
            <a:stCxn id="49" idx="3"/>
            <a:endCxn id="53" idx="0"/>
          </p:cNvCxnSpPr>
          <p:nvPr/>
        </p:nvCxnSpPr>
        <p:spPr bwMode="auto">
          <a:xfrm>
            <a:off x="1571604" y="1500174"/>
            <a:ext cx="607223" cy="428628"/>
          </a:xfrm>
          <a:prstGeom prst="bentConnector2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7" name="Соединительная линия уступом 83"/>
          <p:cNvCxnSpPr>
            <a:stCxn id="53" idx="3"/>
            <a:endCxn id="61" idx="0"/>
          </p:cNvCxnSpPr>
          <p:nvPr/>
        </p:nvCxnSpPr>
        <p:spPr bwMode="auto">
          <a:xfrm>
            <a:off x="2643174" y="2393149"/>
            <a:ext cx="545309" cy="330995"/>
          </a:xfrm>
          <a:prstGeom prst="bentConnector2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0" name="Соединительная линия уступом 83"/>
          <p:cNvCxnSpPr>
            <a:stCxn id="61" idx="3"/>
            <a:endCxn id="68" idx="0"/>
          </p:cNvCxnSpPr>
          <p:nvPr/>
        </p:nvCxnSpPr>
        <p:spPr bwMode="auto">
          <a:xfrm>
            <a:off x="3652830" y="3188491"/>
            <a:ext cx="597699" cy="311947"/>
          </a:xfrm>
          <a:prstGeom prst="bentConnector2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Соединительная линия уступом 83"/>
          <p:cNvCxnSpPr>
            <a:stCxn id="68" idx="3"/>
            <a:endCxn id="73" idx="0"/>
          </p:cNvCxnSpPr>
          <p:nvPr/>
        </p:nvCxnSpPr>
        <p:spPr bwMode="auto">
          <a:xfrm>
            <a:off x="4714876" y="3964785"/>
            <a:ext cx="607223" cy="321471"/>
          </a:xfrm>
          <a:prstGeom prst="bentConnector2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Соединительная линия уступом 83"/>
          <p:cNvCxnSpPr>
            <a:stCxn id="73" idx="3"/>
            <a:endCxn id="78" idx="0"/>
          </p:cNvCxnSpPr>
          <p:nvPr/>
        </p:nvCxnSpPr>
        <p:spPr bwMode="auto">
          <a:xfrm>
            <a:off x="5786446" y="4750603"/>
            <a:ext cx="607223" cy="321471"/>
          </a:xfrm>
          <a:prstGeom prst="bentConnector2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Соединительная линия уступом 83"/>
          <p:cNvCxnSpPr>
            <a:stCxn id="78" idx="3"/>
            <a:endCxn id="82" idx="0"/>
          </p:cNvCxnSpPr>
          <p:nvPr/>
        </p:nvCxnSpPr>
        <p:spPr bwMode="auto">
          <a:xfrm>
            <a:off x="6858016" y="5536421"/>
            <a:ext cx="479563" cy="392909"/>
          </a:xfrm>
          <a:prstGeom prst="bentConnector2">
            <a:avLst/>
          </a:prstGeom>
          <a:solidFill>
            <a:srgbClr val="FFF5CB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Скругленная прямоугольная выноска 41"/>
          <p:cNvSpPr/>
          <p:nvPr/>
        </p:nvSpPr>
        <p:spPr bwMode="auto">
          <a:xfrm>
            <a:off x="5286380" y="1000108"/>
            <a:ext cx="3246060" cy="1214446"/>
          </a:xfrm>
          <a:prstGeom prst="wedgeRoundRectCallout">
            <a:avLst>
              <a:gd name="adj1" fmla="val -120764"/>
              <a:gd name="adj2" fmla="val 57592"/>
              <a:gd name="adj3" fmla="val 16667"/>
            </a:avLst>
          </a:prstGeom>
          <a:solidFill>
            <a:schemeClr val="bg1"/>
          </a:solidFill>
          <a:ln w="1270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400" dirty="0" smtClean="0"/>
              <a:t>SS</a:t>
            </a:r>
            <a:r>
              <a:rPr lang="ru-RU" sz="1400" dirty="0" smtClean="0"/>
              <a:t> – код страны</a:t>
            </a:r>
          </a:p>
          <a:p>
            <a:pPr algn="l"/>
            <a:r>
              <a:rPr lang="en-US" sz="1400" dirty="0" smtClean="0"/>
              <a:t>V</a:t>
            </a:r>
            <a:r>
              <a:rPr lang="ru-RU" sz="1400" dirty="0" smtClean="0"/>
              <a:t> – код ведомства</a:t>
            </a:r>
          </a:p>
          <a:p>
            <a:pPr algn="l"/>
            <a:r>
              <a:rPr lang="en-US" sz="1400" dirty="0" smtClean="0"/>
              <a:t>X</a:t>
            </a:r>
            <a:r>
              <a:rPr lang="ru-RU" sz="1400" dirty="0" smtClean="0"/>
              <a:t>80 – вид материала</a:t>
            </a:r>
          </a:p>
          <a:p>
            <a:pPr algn="l"/>
            <a:r>
              <a:rPr lang="en-US" sz="1400" dirty="0" smtClean="0"/>
              <a:t>XXX </a:t>
            </a:r>
            <a:r>
              <a:rPr lang="ru-RU" sz="1400" dirty="0" smtClean="0"/>
              <a:t>– формат документа</a:t>
            </a:r>
          </a:p>
          <a:p>
            <a:pPr algn="l"/>
            <a:r>
              <a:rPr lang="en-US" sz="1400" dirty="0" smtClean="0"/>
              <a:t>X</a:t>
            </a:r>
            <a:r>
              <a:rPr lang="ru-RU" sz="1400" dirty="0" smtClean="0"/>
              <a:t> – заданный параметр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Скругленная прямоугольная выноска 42"/>
          <p:cNvSpPr/>
          <p:nvPr/>
        </p:nvSpPr>
        <p:spPr bwMode="auto">
          <a:xfrm>
            <a:off x="5286380" y="2285992"/>
            <a:ext cx="3246060" cy="357190"/>
          </a:xfrm>
          <a:prstGeom prst="wedgeRoundRectCallout">
            <a:avLst>
              <a:gd name="adj1" fmla="val -103683"/>
              <a:gd name="adj2" fmla="val 221197"/>
              <a:gd name="adj3" fmla="val 16667"/>
            </a:avLst>
          </a:prstGeom>
          <a:solidFill>
            <a:schemeClr val="bg1"/>
          </a:solidFill>
          <a:ln w="1270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400" dirty="0" smtClean="0"/>
              <a:t>URL</a:t>
            </a:r>
            <a:r>
              <a:rPr lang="ru-RU" sz="1400" dirty="0" smtClean="0"/>
              <a:t> – адрес источника информации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Скругленная прямоугольная выноска 43"/>
          <p:cNvSpPr/>
          <p:nvPr/>
        </p:nvSpPr>
        <p:spPr bwMode="auto">
          <a:xfrm>
            <a:off x="5286380" y="3000372"/>
            <a:ext cx="3246060" cy="357190"/>
          </a:xfrm>
          <a:prstGeom prst="wedgeRoundRectCallout">
            <a:avLst>
              <a:gd name="adj1" fmla="val -69958"/>
              <a:gd name="adj2" fmla="val 213197"/>
              <a:gd name="adj3" fmla="val 16667"/>
            </a:avLst>
          </a:prstGeom>
          <a:solidFill>
            <a:schemeClr val="bg1"/>
          </a:solidFill>
          <a:ln w="1270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1400" dirty="0" smtClean="0"/>
              <a:t>ХХ-ХХ – постоянная часть имени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Скругленная прямоугольная выноска 44"/>
          <p:cNvSpPr/>
          <p:nvPr/>
        </p:nvSpPr>
        <p:spPr bwMode="auto">
          <a:xfrm>
            <a:off x="142844" y="4000504"/>
            <a:ext cx="3500462" cy="785818"/>
          </a:xfrm>
          <a:prstGeom prst="wedgeRoundRectCallout">
            <a:avLst>
              <a:gd name="adj1" fmla="val 75819"/>
              <a:gd name="adj2" fmla="val 59743"/>
              <a:gd name="adj3" fmla="val 16667"/>
            </a:avLst>
          </a:prstGeom>
          <a:solidFill>
            <a:schemeClr val="bg1"/>
          </a:solidFill>
          <a:ln w="1270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1400" dirty="0" smtClean="0"/>
              <a:t>Тематика – формируется в процессе </a:t>
            </a:r>
          </a:p>
          <a:p>
            <a:pPr algn="l"/>
            <a:r>
              <a:rPr lang="ru-RU" sz="1400" dirty="0" smtClean="0"/>
              <a:t>классификации и кластеризации </a:t>
            </a:r>
          </a:p>
          <a:p>
            <a:pPr algn="l"/>
            <a:r>
              <a:rPr lang="ru-RU" sz="1400" dirty="0" smtClean="0"/>
              <a:t>специальных сведений</a:t>
            </a:r>
            <a:endParaRPr lang="ru-RU" sz="1400" dirty="0"/>
          </a:p>
        </p:txBody>
      </p:sp>
      <p:sp>
        <p:nvSpPr>
          <p:cNvPr id="46" name="Скругленная прямоугольная выноска 45"/>
          <p:cNvSpPr/>
          <p:nvPr/>
        </p:nvSpPr>
        <p:spPr bwMode="auto">
          <a:xfrm>
            <a:off x="142844" y="4929198"/>
            <a:ext cx="3714776" cy="642942"/>
          </a:xfrm>
          <a:prstGeom prst="wedgeRoundRectCallout">
            <a:avLst>
              <a:gd name="adj1" fmla="val 96090"/>
              <a:gd name="adj2" fmla="val 61359"/>
              <a:gd name="adj3" fmla="val 16667"/>
            </a:avLst>
          </a:prstGeom>
          <a:solidFill>
            <a:schemeClr val="bg1"/>
          </a:solidFill>
          <a:ln w="1270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1400" dirty="0" smtClean="0"/>
              <a:t>Подписант –</a:t>
            </a:r>
            <a:r>
              <a:rPr lang="en-US" sz="1400" dirty="0" smtClean="0"/>
              <a:t> </a:t>
            </a:r>
            <a:r>
              <a:rPr lang="ru-RU" sz="1400" dirty="0" smtClean="0"/>
              <a:t>формируется в процессе </a:t>
            </a:r>
          </a:p>
          <a:p>
            <a:pPr algn="l"/>
            <a:r>
              <a:rPr lang="ru-RU" sz="1400" dirty="0" smtClean="0"/>
              <a:t>структурирования специальных сведений</a:t>
            </a:r>
            <a:endParaRPr lang="ru-RU" sz="1400" dirty="0"/>
          </a:p>
        </p:txBody>
      </p:sp>
      <p:sp>
        <p:nvSpPr>
          <p:cNvPr id="47" name="Скругленная прямоугольная выноска 46"/>
          <p:cNvSpPr/>
          <p:nvPr/>
        </p:nvSpPr>
        <p:spPr bwMode="auto">
          <a:xfrm>
            <a:off x="142844" y="5715016"/>
            <a:ext cx="3714776" cy="642942"/>
          </a:xfrm>
          <a:prstGeom prst="wedgeRoundRectCallout">
            <a:avLst>
              <a:gd name="adj1" fmla="val 131474"/>
              <a:gd name="adj2" fmla="val 13951"/>
              <a:gd name="adj3" fmla="val 16667"/>
            </a:avLst>
          </a:prstGeom>
          <a:solidFill>
            <a:schemeClr val="bg1"/>
          </a:solidFill>
          <a:ln w="1270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ru-RU" sz="1400" dirty="0" smtClean="0"/>
              <a:t>Перечень связных файлов относящихся к </a:t>
            </a:r>
          </a:p>
          <a:p>
            <a:pPr algn="l"/>
            <a:r>
              <a:rPr lang="ru-RU" sz="1400" dirty="0" smtClean="0"/>
              <a:t>текущей тематике и подписанту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332656"/>
            <a:ext cx="8894948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Состав, структура и источники новостных сведений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6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214282" y="404664"/>
            <a:ext cx="8715436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457200" lvl="0" indent="-457200" algn="just"/>
            <a:endParaRPr lang="ru-RU" sz="1800" b="1" dirty="0" smtClean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Состав, структура и источники специальных сведений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052736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u="sng" dirty="0" smtClean="0"/>
              <a:t>Новостные сведения </a:t>
            </a:r>
            <a:r>
              <a:rPr lang="ru-RU" sz="2000" dirty="0" smtClean="0"/>
              <a:t>– материалы текстово-графических форматов, полученные из источников информации сети Интернет по объектам заданных классов, которые характеризуются датой публикации.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229832"/>
            <a:ext cx="86409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Состав сведений: </a:t>
            </a:r>
            <a:r>
              <a:rPr lang="ru-RU" sz="2000" dirty="0" smtClean="0"/>
              <a:t>научно-технические отчеты, публикации периодических изданий, материалы конференций по военно-политической тематике, директивы, публикации, руководства и инструкции военных ведомств, военно-экономические данные, материалы, относящиеся к военно-юридической практике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2228941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Источники сведений: </a:t>
            </a:r>
            <a:r>
              <a:rPr lang="ru-RU" sz="2000" dirty="0" smtClean="0"/>
              <a:t>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2255381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Структура сведений:</a:t>
            </a:r>
          </a:p>
          <a:p>
            <a:pPr lvl="0" algn="l">
              <a:spcAft>
                <a:spcPts val="600"/>
              </a:spcAft>
            </a:pPr>
            <a:r>
              <a:rPr lang="ru-RU" sz="2000" dirty="0" smtClean="0"/>
              <a:t>- страна и ведомство источника информации; </a:t>
            </a:r>
          </a:p>
          <a:p>
            <a:pPr lvl="0" algn="l">
              <a:spcAft>
                <a:spcPts val="600"/>
              </a:spcAft>
            </a:pPr>
            <a:r>
              <a:rPr lang="ru-RU" sz="2000" dirty="0" smtClean="0"/>
              <a:t>- разделы источников информации, соответствующие категориям новостных сведений; </a:t>
            </a:r>
          </a:p>
          <a:p>
            <a:pPr lvl="0" algn="l">
              <a:spcAft>
                <a:spcPts val="600"/>
              </a:spcAft>
            </a:pPr>
            <a:r>
              <a:rPr lang="ru-RU" sz="2000" dirty="0" smtClean="0"/>
              <a:t>- URL доступа к сведениям раздела;</a:t>
            </a:r>
          </a:p>
          <a:p>
            <a:pPr lvl="0" algn="l">
              <a:spcAft>
                <a:spcPts val="600"/>
              </a:spcAft>
            </a:pPr>
            <a:r>
              <a:rPr lang="ru-RU" sz="2000" dirty="0" smtClean="0"/>
              <a:t>- форматы представления сведений;</a:t>
            </a:r>
          </a:p>
          <a:p>
            <a:pPr lvl="0" algn="l">
              <a:spcAft>
                <a:spcPts val="600"/>
              </a:spcAft>
            </a:pPr>
            <a:r>
              <a:rPr lang="ru-RU" sz="2000" dirty="0" smtClean="0"/>
              <a:t>- страна и ведомство издания новостных сведений;</a:t>
            </a:r>
          </a:p>
          <a:p>
            <a:pPr lvl="0" algn="l">
              <a:spcAft>
                <a:spcPts val="600"/>
              </a:spcAft>
            </a:pPr>
            <a:r>
              <a:rPr lang="ru-RU" sz="2000" dirty="0" smtClean="0"/>
              <a:t>- тематики материалов раздела источника информации.</a:t>
            </a:r>
          </a:p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51520" y="2564904"/>
          <a:ext cx="8606760" cy="389976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80841"/>
                <a:gridCol w="1962595"/>
                <a:gridCol w="5263324"/>
              </a:tblGrid>
              <a:tr h="3901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Страна </a:t>
                      </a:r>
                      <a:endParaRPr lang="ru-RU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Ведомство</a:t>
                      </a:r>
                      <a:endParaRPr lang="ru-RU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URL</a:t>
                      </a:r>
                      <a:r>
                        <a:rPr lang="en-US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источника</a:t>
                      </a:r>
                      <a:endParaRPr lang="ru-RU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</a:tr>
              <a:tr h="18239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Канада</a:t>
                      </a:r>
                      <a:endParaRPr lang="ru-RU" sz="10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обороны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dirty="0" smtClean="0">
                          <a:hlinkClick r:id="rId3"/>
                        </a:rPr>
                        <a:t>http://www.forces.gc.ca/jag/publications/index-eng.asp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1597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Канада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обороны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dirty="0" smtClean="0">
                          <a:hlinkClick r:id="rId4"/>
                        </a:rPr>
                        <a:t>http://www.admfincs.forces.gc.ca/rp/index-eng.asp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1440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Канада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обороны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5"/>
                        </a:rPr>
                        <a:t>http://www.forces.ca/en/media/documents#applicationforms-0;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1356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Канада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обороны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6"/>
                        </a:rPr>
                        <a:t>http://www.journal.forces.gc.ca/index-eng.asp#militaryLaw;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1272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Канада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обороны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7"/>
                        </a:rPr>
                        <a:t>http://www.army.forces.gc.ca/CAJ/publist-eng.asp;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2131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Канада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ВМС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8"/>
                        </a:rPr>
                        <a:t>http://www.navyleague.ca/en/members/administration/publications/;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21315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Австралия</a:t>
                      </a:r>
                      <a:endParaRPr lang="ru-RU" sz="10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обороны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9"/>
                        </a:rPr>
                        <a:t>http://www.anao.gov.au/Publications;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2131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Австралия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обороны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10"/>
                        </a:rPr>
                        <a:t>http://www.adfjournal.adc.edu.au/site/journal_index.asp?browseby=issue;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2131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Австралия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обороны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11"/>
                        </a:rPr>
                        <a:t>http://www.army.gov.au/Our-work/Information-for-industry;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2131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Австралия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обороны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12"/>
                        </a:rPr>
                        <a:t>http://alldownunder.com/australian-military/military-websites.htm;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2131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Австралия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обороны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13"/>
                        </a:rPr>
                        <a:t>http://www.defence.gov.au/header/publications.htm;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2131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Австралия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обороны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14"/>
                        </a:rPr>
                        <a:t>http://www.defence.gov.au/coi/index.htm;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21315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Великобритания</a:t>
                      </a:r>
                      <a:endParaRPr lang="ru-RU" sz="10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Министерство обороны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15"/>
                        </a:rPr>
                        <a:t>http://www.army.mod.uk/Search.aspx?searchparameter=;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2131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Великобритания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Совет безопасности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16"/>
                        </a:rPr>
                        <a:t>http://www.iwar.org.uk/military/index.htm;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2131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Великобритания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Совет безопасности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hlinkClick r:id="rId17"/>
                        </a:rPr>
                        <a:t>http://www.iwar.org.uk/psyops/index.htm;</a:t>
                      </a:r>
                      <a:endParaRPr lang="en-US" sz="1000" b="0" i="0" u="sng" strike="noStrike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36000" marR="36000" marT="0" marB="0"/>
                </a:tc>
              </a:tr>
              <a:tr h="2131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Великобритания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Совет безопасности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kern="1200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+mn-cs"/>
                          <a:hlinkClick r:id="rId18"/>
                        </a:rPr>
                        <a:t>http://www.iwar.org.uk/rma/index.htm;</a:t>
                      </a:r>
                      <a:endParaRPr lang="en-US" sz="1000" b="0" i="0" u="sng" strike="noStrike" kern="1200" dirty="0">
                        <a:solidFill>
                          <a:srgbClr val="0000FF"/>
                        </a:solidFill>
                        <a:latin typeface="+mn-lt"/>
                        <a:ea typeface="Times New Roman"/>
                        <a:cs typeface="+mn-cs"/>
                        <a:hlinkClick r:id="rId17"/>
                      </a:endParaRPr>
                    </a:p>
                  </a:txBody>
                  <a:tcPr marL="36000" marR="36000" marT="0" marB="0"/>
                </a:tc>
              </a:tr>
              <a:tr h="2131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Великобритания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Совет безопасности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en-US" sz="1000" b="0" i="0" u="sng" strike="noStrike" kern="1200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+mn-cs"/>
                          <a:hlinkClick r:id="rId19"/>
                        </a:rPr>
                        <a:t>http://www.iwar.org.uk/cyberterror/index.htm;</a:t>
                      </a:r>
                      <a:endParaRPr lang="en-US" sz="1000" b="0" i="0" u="sng" strike="noStrike" kern="1200" dirty="0">
                        <a:solidFill>
                          <a:srgbClr val="0000FF"/>
                        </a:solidFill>
                        <a:latin typeface="+mn-lt"/>
                        <a:ea typeface="Times New Roman"/>
                        <a:cs typeface="+mn-cs"/>
                        <a:hlinkClick r:id="rId17"/>
                      </a:endParaRPr>
                    </a:p>
                  </a:txBody>
                  <a:tcPr marL="36000" marR="3600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Великобритания</a:t>
                      </a: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ВВС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kern="1200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+mn-cs"/>
                          <a:hlinkClick r:id="rId20"/>
                        </a:rPr>
                        <a:t>http://www.raf.mod.uk/downloads</a:t>
                      </a:r>
                      <a:endParaRPr lang="en-US" sz="1000" b="0" i="0" u="sng" strike="noStrike" kern="1200" dirty="0">
                        <a:solidFill>
                          <a:srgbClr val="0000FF"/>
                        </a:solidFill>
                        <a:latin typeface="+mn-lt"/>
                        <a:ea typeface="Times New Roman"/>
                        <a:cs typeface="+mn-cs"/>
                        <a:hlinkClick r:id="rId17"/>
                      </a:endParaRPr>
                    </a:p>
                  </a:txBody>
                  <a:tcPr marL="36000" marR="360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15" grpId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8894948" cy="62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Состав, источник и структура справочных сведений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7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Состав, источники и структура специальных сведений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045185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000" b="1" u="sng" dirty="0" smtClean="0"/>
              <a:t>Справочные сведения</a:t>
            </a:r>
            <a:r>
              <a:rPr lang="ru-RU" sz="2000" dirty="0" smtClean="0"/>
              <a:t> – это сведения, которые используются для обогащения информации, полученной из источников сети Интернет по объектам заданных классов.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422043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Состав сведений: </a:t>
            </a:r>
            <a:r>
              <a:rPr lang="ru-RU" sz="2000" dirty="0" smtClean="0"/>
              <a:t>организации, персоны, места, документы, их связи, свойства и характеристики.</a:t>
            </a:r>
          </a:p>
          <a:p>
            <a:pPr algn="l">
              <a:spcAft>
                <a:spcPts val="1200"/>
              </a:spcAft>
            </a:pPr>
            <a:endParaRPr lang="ru-RU" sz="20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Источник: </a:t>
            </a:r>
            <a:r>
              <a:rPr lang="ru-RU" sz="2000" dirty="0" smtClean="0"/>
              <a:t>база знаний D</a:t>
            </a:r>
            <a:r>
              <a:rPr lang="en-US" sz="2000" dirty="0" smtClean="0"/>
              <a:t>b</a:t>
            </a:r>
            <a:r>
              <a:rPr lang="ru-RU" sz="2000" dirty="0" err="1" smtClean="0"/>
              <a:t>pedia</a:t>
            </a:r>
            <a:r>
              <a:rPr lang="ru-RU" sz="2000" dirty="0" smtClean="0"/>
              <a:t>, загруженная в СПС классификации и размещения найденных сведений.</a:t>
            </a:r>
          </a:p>
          <a:p>
            <a:pPr algn="l">
              <a:spcAft>
                <a:spcPts val="1200"/>
              </a:spcAft>
            </a:pPr>
            <a:endParaRPr lang="ru-RU" sz="20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Структура сведений : </a:t>
            </a:r>
            <a:r>
              <a:rPr lang="ru-RU" sz="2000" dirty="0" smtClean="0"/>
              <a:t>справочные сведений представлены в виде выборки экземпляров соответствующих классов онтологии базы знаний D</a:t>
            </a:r>
            <a:r>
              <a:rPr lang="en-US" sz="2000" dirty="0" smtClean="0"/>
              <a:t>b</a:t>
            </a:r>
            <a:r>
              <a:rPr lang="ru-RU" sz="2000" dirty="0" err="1" smtClean="0"/>
              <a:t>pedia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23528" y="2204864"/>
          <a:ext cx="8568952" cy="339559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08312"/>
                <a:gridCol w="3096344"/>
                <a:gridCol w="2664296"/>
              </a:tblGrid>
              <a:tr h="43030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Вид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технических сведений (сервис)</a:t>
                      </a:r>
                      <a:endParaRPr lang="ru-RU" dirty="0">
                        <a:solidFill>
                          <a:srgbClr val="8A331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Основной</a:t>
                      </a:r>
                    </a:p>
                    <a:p>
                      <a:pPr algn="ctr"/>
                      <a:r>
                        <a:rPr lang="ru-RU" dirty="0" smtClean="0"/>
                        <a:t> источник</a:t>
                      </a:r>
                      <a:endParaRPr lang="ru-RU" dirty="0">
                        <a:solidFill>
                          <a:srgbClr val="8A331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Альтернативный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источник</a:t>
                      </a:r>
                    </a:p>
                  </a:txBody>
                  <a:tcPr/>
                </a:tc>
              </a:tr>
              <a:tr h="65239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IP-адрес (</a:t>
                      </a:r>
                      <a:r>
                        <a:rPr lang="ru-RU" sz="1800" dirty="0" err="1" smtClean="0"/>
                        <a:t>Nslookup</a:t>
                      </a:r>
                      <a:r>
                        <a:rPr lang="ru-RU" sz="1800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hlinkClick r:id=""/>
                        </a:rPr>
                        <a:t>http://ru.smart-ip.net/geoip</a:t>
                      </a:r>
                      <a:r>
                        <a:rPr lang="ru-RU" sz="180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hlinkClick r:id=""/>
                        </a:rPr>
                        <a:t>http://www.nslookup.su/</a:t>
                      </a:r>
                      <a:r>
                        <a:rPr lang="ru-RU" sz="180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7063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Сведения о домене источника информации (</a:t>
                      </a:r>
                      <a:r>
                        <a:rPr lang="ru-RU" sz="1800" dirty="0" err="1" smtClean="0"/>
                        <a:t>Whois</a:t>
                      </a:r>
                      <a:r>
                        <a:rPr lang="ru-RU" sz="1800" dirty="0" smtClean="0"/>
                        <a:t>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hlinkClick r:id=""/>
                        </a:rPr>
                        <a:t>http://ru.smart-ip.net/whois/</a:t>
                      </a:r>
                      <a:r>
                        <a:rPr lang="ru-RU" sz="180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hlinkClick r:id=""/>
                        </a:rPr>
                        <a:t>http://www.ip-ping.ru/whois/</a:t>
                      </a:r>
                      <a:r>
                        <a:rPr lang="ru-RU" sz="180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116950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Сведения о шлюзах трассировки трафика к источнику информации (</a:t>
                      </a:r>
                      <a:r>
                        <a:rPr lang="ru-RU" sz="1800" dirty="0" err="1" smtClean="0"/>
                        <a:t>TraceRoute</a:t>
                      </a:r>
                      <a:r>
                        <a:rPr lang="ru-RU" sz="1800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hlinkClick r:id=""/>
                        </a:rPr>
                        <a:t>http://ru.smart-ip.net/traceroute</a:t>
                      </a:r>
                      <a:r>
                        <a:rPr lang="ru-RU" sz="180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"/>
                        </a:rPr>
                        <a:t>http://domw.net/service:network-trace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251520" y="1772816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Структура сведений о трассировки и маршрутизации:</a:t>
            </a:r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8894948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Состав, источники и структура технических сведений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8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Состав, структура и источники специальных сведений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992922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000" b="1" u="sng" dirty="0" smtClean="0"/>
              <a:t> Технические сведения </a:t>
            </a:r>
            <a:r>
              <a:rPr lang="ru-RU" sz="2000" dirty="0" smtClean="0"/>
              <a:t>– это сведения об источнике информации, полученные с помощью web-сервисов сети Интернет. 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785926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Состав и источники сведений:</a:t>
            </a:r>
            <a:endParaRPr lang="ru-RU" sz="2000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1785926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Структура сведений об IP адресе домена источника информации: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23528" y="2204864"/>
          <a:ext cx="8640960" cy="148925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09725"/>
                <a:gridCol w="4531235"/>
              </a:tblGrid>
              <a:tr h="3560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Атрибуты технических сведений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Комментарий</a:t>
                      </a:r>
                    </a:p>
                  </a:txBody>
                  <a:tcPr marL="68580" marR="68580" marT="0" marB="0"/>
                </a:tc>
              </a:tr>
              <a:tr h="53987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Доменное имя источника информации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r>
                        <a:rPr lang="ru-RU" sz="1800" dirty="0"/>
                        <a:t>Соответствует структуре  полного доменного имени </a:t>
                      </a:r>
                      <a:r>
                        <a:rPr lang="ru-RU" sz="1800" dirty="0" smtClean="0"/>
                        <a:t>(например, </a:t>
                      </a:r>
                      <a:r>
                        <a:rPr lang="en-US" sz="1800" dirty="0" smtClean="0"/>
                        <a:t>dtic.mil</a:t>
                      </a:r>
                      <a:r>
                        <a:rPr lang="ru-RU" sz="1800" dirty="0" smtClean="0"/>
                        <a:t>)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53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IP адрес источника информации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</a:pPr>
                      <a:r>
                        <a:rPr lang="ru-RU" sz="1800" dirty="0"/>
                        <a:t>Соответствует структуре адреса протокола  IPv4 или IPv6</a:t>
                      </a:r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3528" y="2186036"/>
          <a:ext cx="8604448" cy="43450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04563"/>
                <a:gridCol w="4699885"/>
              </a:tblGrid>
              <a:tr h="582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Атрибуты технических сведений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Комментарий </a:t>
                      </a:r>
                    </a:p>
                  </a:txBody>
                  <a:tcPr marL="68580" marR="68580" marT="0" marB="0"/>
                </a:tc>
              </a:tr>
              <a:tr h="533763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 адрес источника информации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Соответствует структуре адреса протокола  IPv4 или IPv6</a:t>
                      </a:r>
                    </a:p>
                  </a:txBody>
                  <a:tcPr marL="68580" marR="68580" marT="0" marB="0"/>
                </a:tc>
              </a:tr>
              <a:tr h="54159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Диапазон адресов сети, зарегистрированных за организацией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адрес начала диапазона&gt; – &lt;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адрес конца диапазона&gt;</a:t>
                      </a:r>
                    </a:p>
                  </a:txBody>
                  <a:tcPr marL="68580" marR="68580" marT="0" marB="0"/>
                </a:tc>
              </a:tr>
              <a:tr h="378219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сети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Краткое название сети</a:t>
                      </a:r>
                    </a:p>
                  </a:txBody>
                  <a:tcPr marL="68580" marR="68580" marT="0" marB="0"/>
                </a:tc>
              </a:tr>
              <a:tr h="54159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Организация, за которой зарегистрирован домен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организации</a:t>
                      </a:r>
                    </a:p>
                  </a:txBody>
                  <a:tcPr marL="68580" marR="68580" marT="0" marB="0"/>
                </a:tc>
              </a:tr>
              <a:tr h="477623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Адрес организации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трана, регион, города, улица и дом </a:t>
                      </a:r>
                    </a:p>
                  </a:txBody>
                  <a:tcPr marL="68580" marR="68580" marT="0" marB="0"/>
                </a:tc>
              </a:tr>
              <a:tr h="37518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Телефон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Телефон организации</a:t>
                      </a:r>
                    </a:p>
                  </a:txBody>
                  <a:tcPr marL="68580" marR="68580" marT="0" marB="0"/>
                </a:tc>
              </a:tr>
              <a:tr h="317711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mail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mail  организации</a:t>
                      </a:r>
                    </a:p>
                  </a:txBody>
                  <a:tcPr marL="68580" marR="68580" marT="0" marB="0"/>
                </a:tc>
              </a:tr>
              <a:tr h="317711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Факс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Факс организации</a:t>
                      </a:r>
                    </a:p>
                  </a:txBody>
                  <a:tcPr marL="68580" marR="68580" marT="0" marB="0"/>
                </a:tc>
              </a:tr>
              <a:tr h="284018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Персона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Представитель организации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59024" y="2183714"/>
          <a:ext cx="8640960" cy="174535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32448"/>
                <a:gridCol w="4608512"/>
              </a:tblGrid>
              <a:tr h="3299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Атрибуты технических сведений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Комментарий </a:t>
                      </a:r>
                    </a:p>
                  </a:txBody>
                  <a:tcPr marL="68580" marR="68580" marT="0" marB="0"/>
                </a:tc>
              </a:tr>
              <a:tr h="318147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Порядковый номер шлюза в трассе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=1…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где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число шлюзов в трассе</a:t>
                      </a:r>
                    </a:p>
                  </a:txBody>
                  <a:tcPr marL="68580" marR="68580" marT="0" marB="0"/>
                </a:tc>
              </a:tr>
              <a:tr h="54159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оменное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имя шлюза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Соответствует структуре  полного доменного имени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(например,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dtic.mil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8219"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IP адрес шлюза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Соответствует структуре протокола IPv4 или IPv6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214282" y="1785926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Структура регистрационных сведений об источнике информации: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  <p:bldP spid="11" grpId="0"/>
      <p:bldP spid="11" grpId="1"/>
      <p:bldP spid="12" grpId="0"/>
      <p:bldP spid="1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336647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Состав, источники и структура </a:t>
            </a:r>
            <a:r>
              <a:rPr lang="ru-RU" sz="2800" b="1" dirty="0" err="1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геониформационных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сведений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9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214282" y="356165"/>
            <a:ext cx="8715436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457200" lvl="0" indent="-457200" algn="just"/>
            <a:endParaRPr lang="ru-RU" sz="1800" b="1" dirty="0" smtClean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Состав, структура и источники специальных сведений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136938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u="sng" dirty="0" err="1" smtClean="0"/>
              <a:t>Геоинформационные</a:t>
            </a:r>
            <a:r>
              <a:rPr lang="ru-RU" sz="2000" b="1" u="sng" dirty="0" smtClean="0"/>
              <a:t> сведения</a:t>
            </a:r>
            <a:r>
              <a:rPr lang="ru-RU" sz="2000" b="1" dirty="0" smtClean="0"/>
              <a:t> </a:t>
            </a:r>
            <a:r>
              <a:rPr lang="ru-RU" sz="2000" dirty="0" smtClean="0"/>
              <a:t>– </a:t>
            </a:r>
            <a:r>
              <a:rPr lang="ru-RU" sz="2000" dirty="0" err="1" smtClean="0"/>
              <a:t>сведения</a:t>
            </a:r>
            <a:r>
              <a:rPr lang="ru-RU" sz="2000" dirty="0" smtClean="0"/>
              <a:t> о географическом положении источника информации, предоставляемые </a:t>
            </a:r>
            <a:r>
              <a:rPr lang="ru-RU" sz="2000" dirty="0" err="1" smtClean="0"/>
              <a:t>геоинформационным</a:t>
            </a:r>
            <a:r>
              <a:rPr lang="ru-RU" sz="2000" dirty="0" smtClean="0"/>
              <a:t> </a:t>
            </a:r>
            <a:r>
              <a:rPr lang="en-US" sz="2000" dirty="0" smtClean="0"/>
              <a:t>web</a:t>
            </a:r>
            <a:r>
              <a:rPr lang="ru-RU" sz="2000" dirty="0" smtClean="0"/>
              <a:t>-сервисом сети Интернет.</a:t>
            </a:r>
          </a:p>
          <a:p>
            <a:pPr algn="l"/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276872"/>
            <a:ext cx="86409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Состав сведений: </a:t>
            </a:r>
            <a:r>
              <a:rPr lang="ru-RU" sz="2000" dirty="0" smtClean="0"/>
              <a:t>адрес и географические координаты источника информации.</a:t>
            </a:r>
          </a:p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Источник: </a:t>
            </a:r>
            <a:r>
              <a:rPr lang="ru-RU" sz="2000" dirty="0" smtClean="0"/>
              <a:t>сервис </a:t>
            </a:r>
            <a:r>
              <a:rPr lang="ru-RU" sz="2000" dirty="0" smtClean="0">
                <a:hlinkClick r:id="rId3"/>
              </a:rPr>
              <a:t>http://ru.smart-ip.net/geoip-xml/</a:t>
            </a:r>
            <a:endParaRPr lang="ru-RU" sz="2000" dirty="0" smtClean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87016" y="3987903"/>
          <a:ext cx="8640960" cy="179364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32448"/>
                <a:gridCol w="4608512"/>
              </a:tblGrid>
              <a:tr h="1859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Атрибуты технических сведений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Комментарий </a:t>
                      </a:r>
                    </a:p>
                  </a:txBody>
                  <a:tcPr marL="68580" marR="68580" marT="0" marB="0"/>
                </a:tc>
              </a:tr>
              <a:tr h="318147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latin typeface="+mn-lt"/>
                          <a:ea typeface="Times New Roman"/>
                          <a:cs typeface="Times New Roman"/>
                        </a:rPr>
                        <a:t>Страна 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Название страны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159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latin typeface="+mn-lt"/>
                          <a:ea typeface="Times New Roman"/>
                          <a:cs typeface="Times New Roman"/>
                        </a:rPr>
                        <a:t>Регион 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Название уровня государственного административного деления (штат, область и т.п.)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8219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>
                          <a:latin typeface="+mn-lt"/>
                          <a:ea typeface="Times New Roman"/>
                          <a:cs typeface="Times New Roman"/>
                        </a:rPr>
                        <a:t>Населенный пункт 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Название населенного пункта</a:t>
                      </a:r>
                      <a:r>
                        <a:rPr lang="ru-RU" sz="1800" i="0" dirty="0">
                          <a:latin typeface="+mn-lt"/>
                          <a:ea typeface="Times New Roman"/>
                          <a:cs typeface="Times New Roman"/>
                        </a:rPr>
                        <a:t> (город)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251520" y="3604954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Структура адреса: 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87016" y="4027973"/>
          <a:ext cx="8640960" cy="10081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32448"/>
                <a:gridCol w="4608512"/>
              </a:tblGrid>
              <a:tr h="1859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Атрибуты технических сведений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Комментарий </a:t>
                      </a:r>
                    </a:p>
                  </a:txBody>
                  <a:tcPr marL="68580" marR="68580" marT="0" marB="0"/>
                </a:tc>
              </a:tr>
              <a:tr h="318147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Широта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kern="1200" dirty="0" smtClean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800" i="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градусах в виде десятичной </a:t>
                      </a:r>
                      <a:r>
                        <a:rPr lang="ru-RU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дроби</a:t>
                      </a:r>
                      <a:endParaRPr lang="ru-RU" sz="1800" i="0" kern="1200" dirty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5645"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i="0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Долгота</a:t>
                      </a: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i="0" kern="1200" dirty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251520" y="3645024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12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Структура географических координат: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theme/theme1.xml><?xml version="1.0" encoding="utf-8"?>
<a:theme xmlns:a="http://schemas.openxmlformats.org/drawingml/2006/main" name="Шаблон">
  <a:themeElements>
    <a:clrScheme name="Шаблон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5CB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5CB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блон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27781</TotalTime>
  <Words>2004</Words>
  <Application>Microsoft Office PowerPoint</Application>
  <PresentationFormat>Экран (4:3)</PresentationFormat>
  <Paragraphs>408</Paragraphs>
  <Slides>20</Slides>
  <Notes>15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Шаблон</vt:lpstr>
      <vt:lpstr>Visio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 Краюшкин</dc:creator>
  <cp:lastModifiedBy>AnChaparin</cp:lastModifiedBy>
  <cp:revision>2588</cp:revision>
  <dcterms:created xsi:type="dcterms:W3CDTF">2004-08-30T16:01:02Z</dcterms:created>
  <dcterms:modified xsi:type="dcterms:W3CDTF">2013-01-11T15:15:06Z</dcterms:modified>
</cp:coreProperties>
</file>